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1" r:id="rId5"/>
    <p:sldId id="260" r:id="rId6"/>
    <p:sldId id="324" r:id="rId7"/>
    <p:sldId id="262" r:id="rId8"/>
    <p:sldId id="263" r:id="rId9"/>
    <p:sldId id="264" r:id="rId10"/>
    <p:sldId id="265" r:id="rId11"/>
    <p:sldId id="266" r:id="rId12"/>
    <p:sldId id="267" r:id="rId13"/>
    <p:sldId id="268" r:id="rId14"/>
    <p:sldId id="269" r:id="rId15"/>
    <p:sldId id="270" r:id="rId16"/>
    <p:sldId id="271" r:id="rId17"/>
    <p:sldId id="272" r:id="rId18"/>
    <p:sldId id="325"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9"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30"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3C"/>
    <a:srgbClr val="188785"/>
    <a:srgbClr val="FFF6D8"/>
    <a:srgbClr val="FFE34C"/>
    <a:srgbClr val="F9D500"/>
    <a:srgbClr val="D1DEE0"/>
    <a:srgbClr val="ECDFED"/>
    <a:srgbClr val="AE4F98"/>
    <a:srgbClr val="4B287E"/>
    <a:srgbClr val="EDD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74"/>
    <p:restoredTop sz="96327"/>
  </p:normalViewPr>
  <p:slideViewPr>
    <p:cSldViewPr snapToGrid="0" snapToObjects="1">
      <p:cViewPr varScale="1">
        <p:scale>
          <a:sx n="99" d="100"/>
          <a:sy n="99" d="100"/>
        </p:scale>
        <p:origin x="58" y="5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3B53A167-7001-4D21-8F99-13A42F08F3A1}"/>
    <pc:docChg chg="custSel">
      <pc:chgData name="Chloe Shuttlewood" userId="d54142b5-145a-4f78-a2be-2b3db04d1597" providerId="ADAL" clId="{3B53A167-7001-4D21-8F99-13A42F08F3A1}" dt="2021-10-04T08:42:11.519" v="2" actId="1592"/>
      <pc:docMkLst>
        <pc:docMk/>
      </pc:docMkLst>
      <pc:sldChg chg="delCm">
        <pc:chgData name="Chloe Shuttlewood" userId="d54142b5-145a-4f78-a2be-2b3db04d1597" providerId="ADAL" clId="{3B53A167-7001-4D21-8F99-13A42F08F3A1}" dt="2021-10-04T08:42:09.028" v="0" actId="1592"/>
        <pc:sldMkLst>
          <pc:docMk/>
          <pc:sldMk cId="2320019322" sldId="287"/>
        </pc:sldMkLst>
      </pc:sldChg>
      <pc:sldChg chg="delCm">
        <pc:chgData name="Chloe Shuttlewood" userId="d54142b5-145a-4f78-a2be-2b3db04d1597" providerId="ADAL" clId="{3B53A167-7001-4D21-8F99-13A42F08F3A1}" dt="2021-10-04T08:42:10.648" v="1" actId="1592"/>
        <pc:sldMkLst>
          <pc:docMk/>
          <pc:sldMk cId="674019151" sldId="320"/>
        </pc:sldMkLst>
      </pc:sldChg>
      <pc:sldChg chg="delCm">
        <pc:chgData name="Chloe Shuttlewood" userId="d54142b5-145a-4f78-a2be-2b3db04d1597" providerId="ADAL" clId="{3B53A167-7001-4D21-8F99-13A42F08F3A1}" dt="2021-10-04T08:42:11.519" v="2" actId="1592"/>
        <pc:sldMkLst>
          <pc:docMk/>
          <pc:sldMk cId="1153254093" sldId="321"/>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2.xml"/><Relationship Id="rId13" Type="http://schemas.openxmlformats.org/officeDocument/2006/relationships/slide" Target="../slides/slide59.xml"/><Relationship Id="rId3" Type="http://schemas.openxmlformats.org/officeDocument/2006/relationships/slide" Target="../slides/slide5.xml"/><Relationship Id="rId7" Type="http://schemas.openxmlformats.org/officeDocument/2006/relationships/slide" Target="../slides/slide24.xml"/><Relationship Id="rId12" Type="http://schemas.openxmlformats.org/officeDocument/2006/relationships/slide" Target="../slides/slide52.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2.xml"/><Relationship Id="rId11" Type="http://schemas.openxmlformats.org/officeDocument/2006/relationships/slide" Target="../slides/slide47.xml"/><Relationship Id="rId5" Type="http://schemas.openxmlformats.org/officeDocument/2006/relationships/slide" Target="../slides/slide14.xml"/><Relationship Id="rId15" Type="http://schemas.openxmlformats.org/officeDocument/2006/relationships/slide" Target="../slides/slide62.xml"/><Relationship Id="rId10" Type="http://schemas.openxmlformats.org/officeDocument/2006/relationships/slide" Target="../slides/slide45.xml"/><Relationship Id="rId4" Type="http://schemas.openxmlformats.org/officeDocument/2006/relationships/slide" Target="../slides/slide12.xml"/><Relationship Id="rId9" Type="http://schemas.openxmlformats.org/officeDocument/2006/relationships/slide" Target="../slides/slide42.xml"/><Relationship Id="rId14" Type="http://schemas.openxmlformats.org/officeDocument/2006/relationships/slide" Target="../slides/slide6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FE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FD53983-6F0C-C645-AC91-AEC5A775F4DC}"/>
              </a:ext>
            </a:extLst>
          </p:cNvPr>
          <p:cNvPicPr>
            <a:picLocks noChangeAspect="1"/>
          </p:cNvPicPr>
          <p:nvPr userDrawn="1"/>
        </p:nvPicPr>
        <p:blipFill rotWithShape="1">
          <a:blip r:embed="rId2"/>
          <a:srcRect b="12118"/>
          <a:stretch/>
        </p:blipFill>
        <p:spPr>
          <a:xfrm>
            <a:off x="4261050" y="2016988"/>
            <a:ext cx="7924800" cy="4642967"/>
          </a:xfrm>
          <a:prstGeom prst="rect">
            <a:avLst/>
          </a:prstGeom>
        </p:spPr>
      </p:pic>
      <p:sp>
        <p:nvSpPr>
          <p:cNvPr id="16" name="Rectangle 15">
            <a:extLst>
              <a:ext uri="{FF2B5EF4-FFF2-40B4-BE49-F238E27FC236}">
                <a16:creationId xmlns:a16="http://schemas.microsoft.com/office/drawing/2014/main" id="{A024BB25-D97D-1A4F-A085-62C89EA1A5F9}"/>
              </a:ext>
            </a:extLst>
          </p:cNvPr>
          <p:cNvSpPr/>
          <p:nvPr userDrawn="1"/>
        </p:nvSpPr>
        <p:spPr>
          <a:xfrm>
            <a:off x="462454" y="-9938"/>
            <a:ext cx="6046891" cy="2871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688729" y="198043"/>
            <a:ext cx="6343353" cy="2769989"/>
          </a:xfrm>
          <a:prstGeom prst="rect">
            <a:avLst/>
          </a:prstGeom>
          <a:noFill/>
        </p:spPr>
        <p:txBody>
          <a:bodyPr wrap="square" rtlCol="0">
            <a:spAutoFit/>
          </a:bodyPr>
          <a:lstStyle/>
          <a:p>
            <a:r>
              <a:rPr lang="en-GB" sz="3600" b="1" dirty="0">
                <a:solidFill>
                  <a:srgbClr val="F9D500"/>
                </a:solidFill>
                <a:latin typeface="Futura" panose="020B0602020204020303" pitchFamily="34" charset="-79"/>
                <a:cs typeface="Futura" panose="020B0602020204020303" pitchFamily="34" charset="-79"/>
              </a:rPr>
              <a:t>SYMUD YMLAEN O’R YSGOL – BYD GWAITH</a:t>
            </a:r>
          </a:p>
          <a:p>
            <a:r>
              <a:rPr lang="en-GB" sz="2800" dirty="0">
                <a:solidFill>
                  <a:srgbClr val="188785"/>
                </a:solidFill>
                <a:latin typeface="Futura Medium" panose="020B0602020204020303" pitchFamily="34" charset="-79"/>
                <a:cs typeface="Futura Medium" panose="020B0602020204020303" pitchFamily="34" charset="-79"/>
              </a:rPr>
              <a:t>BETH YW’R PENDERFYNIADAU ARIANNOL MAWR Y BYDD </a:t>
            </a:r>
          </a:p>
          <a:p>
            <a:r>
              <a:rPr lang="en-GB" sz="2800" dirty="0">
                <a:solidFill>
                  <a:srgbClr val="188785"/>
                </a:solidFill>
                <a:latin typeface="Futura Medium" panose="020B0602020204020303" pitchFamily="34" charset="-79"/>
                <a:cs typeface="Futura Medium" panose="020B0602020204020303" pitchFamily="34" charset="-79"/>
              </a:rPr>
              <a:t>ANGEN I MI EU GWNEUD?</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0" y="3507724"/>
            <a:ext cx="5034456"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4030718" cy="1200329"/>
          </a:xfrm>
          <a:prstGeom prst="rect">
            <a:avLst/>
          </a:prstGeom>
        </p:spPr>
        <p:txBody>
          <a:bodyPr wrap="square">
            <a:spAutoFit/>
          </a:bodyPr>
          <a:lstStyle/>
          <a:p>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ôl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astudiaeth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gan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Brifysgol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Rhydychen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bydd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bron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50%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o’r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swyddi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bodoli</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heddiw</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gwbl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ddiangen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ymhen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saith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mlynedd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5165889" y="6289627"/>
            <a:ext cx="734868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SYMUD YMLAEN O’R YSGOL – BYD GWAITH</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416320"/>
          </a:xfrm>
          <a:prstGeom prst="rect">
            <a:avLst/>
          </a:prstGeom>
          <a:noFill/>
        </p:spPr>
        <p:txBody>
          <a:bodyPr wrap="square" rtlCol="0">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hon,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archwilio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materion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penderfyniadau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hwynebu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ymlaen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addysg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Isafswm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Cenedlaethol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Cenedlaethol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goblygiadau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cynlluniau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ymddeoliad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US" dirty="0"/>
          </a:p>
        </p:txBody>
      </p:sp>
      <p:pic>
        <p:nvPicPr>
          <p:cNvPr id="15" name="Picture 14">
            <a:extLst>
              <a:ext uri="{FF2B5EF4-FFF2-40B4-BE49-F238E27FC236}">
                <a16:creationId xmlns:a16="http://schemas.microsoft.com/office/drawing/2014/main" id="{6572ECEB-6DE4-ED4A-B078-D2DCE4EF789E}"/>
              </a:ext>
            </a:extLst>
          </p:cNvPr>
          <p:cNvPicPr>
            <a:picLocks noChangeAspect="1"/>
          </p:cNvPicPr>
          <p:nvPr userDrawn="1"/>
        </p:nvPicPr>
        <p:blipFill>
          <a:blip r:embed="rId3"/>
          <a:stretch>
            <a:fillRect/>
          </a:stretch>
        </p:blipFill>
        <p:spPr>
          <a:xfrm>
            <a:off x="361288" y="3638952"/>
            <a:ext cx="620573" cy="615762"/>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C516DC8-84DC-624E-9FBF-336A2F6CF1DD}"/>
              </a:ext>
            </a:extLst>
          </p:cNvPr>
          <p:cNvPicPr>
            <a:picLocks noChangeAspect="1"/>
          </p:cNvPicPr>
          <p:nvPr userDrawn="1"/>
        </p:nvPicPr>
        <p:blipFill rotWithShape="1">
          <a:blip r:embed="rId2"/>
          <a:srcRect l="2311" r="31868"/>
          <a:stretch/>
        </p:blipFill>
        <p:spPr>
          <a:xfrm>
            <a:off x="5421016" y="-4798"/>
            <a:ext cx="6770984"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0F3DB49-27F7-5D45-9400-C8084172E47F}"/>
              </a:ext>
            </a:extLst>
          </p:cNvPr>
          <p:cNvSpPr txBox="1"/>
          <p:nvPr userDrawn="1"/>
        </p:nvSpPr>
        <p:spPr>
          <a:xfrm>
            <a:off x="3120272" y="6289627"/>
            <a:ext cx="93943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CYFLOGAETH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82244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232573"/>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CWESTIYNAU</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384307"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1" name="Rectangle 20">
            <a:extLst>
              <a:ext uri="{FF2B5EF4-FFF2-40B4-BE49-F238E27FC236}">
                <a16:creationId xmlns:a16="http://schemas.microsoft.com/office/drawing/2014/main" id="{81951D44-5CCD-6449-9619-0D874F28D1F1}"/>
              </a:ext>
            </a:extLst>
          </p:cNvPr>
          <p:cNvSpPr/>
          <p:nvPr userDrawn="1"/>
        </p:nvSpPr>
        <p:spPr>
          <a:xfrm>
            <a:off x="3120889" y="1607139"/>
            <a:ext cx="5456583" cy="1754326"/>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Pa </a:t>
            </a:r>
            <a:r>
              <a:rPr lang="en-GB" b="1" dirty="0" err="1">
                <a:solidFill>
                  <a:srgbClr val="188785"/>
                </a:solidFill>
                <a:effectLst/>
                <a:latin typeface="FUTURA MEDIUM" panose="020B0602020204020303" pitchFamily="34" charset="-79"/>
                <a:cs typeface="FUTURA MEDIUM" panose="020B0602020204020303" pitchFamily="34" charset="-79"/>
              </a:rPr>
              <a:t>fathau</a:t>
            </a:r>
            <a:r>
              <a:rPr lang="en-GB" b="1" dirty="0">
                <a:solidFill>
                  <a:srgbClr val="188785"/>
                </a:solidFill>
                <a:effectLst/>
                <a:latin typeface="FUTURA MEDIUM" panose="020B0602020204020303" pitchFamily="34" charset="-79"/>
                <a:cs typeface="FUTURA MEDIUM" panose="020B0602020204020303" pitchFamily="34" charset="-79"/>
              </a:rPr>
              <a:t> o </a:t>
            </a:r>
            <a:r>
              <a:rPr lang="en-GB" b="1" dirty="0" err="1">
                <a:solidFill>
                  <a:srgbClr val="188785"/>
                </a:solidFill>
                <a:effectLst/>
                <a:latin typeface="FUTURA MEDIUM" panose="020B0602020204020303" pitchFamily="34" charset="-79"/>
                <a:cs typeface="FUTURA MEDIUM" panose="020B0602020204020303" pitchFamily="34" charset="-79"/>
              </a:rPr>
              <a:t>gontractau</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cyflogaeth</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sy’n</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rhoi’r</a:t>
            </a:r>
            <a:r>
              <a:rPr lang="en-GB" b="1" dirty="0">
                <a:solidFill>
                  <a:srgbClr val="188785"/>
                </a:solidFill>
                <a:effectLst/>
                <a:latin typeface="FUTURA MEDIUM" panose="020B0602020204020303" pitchFamily="34" charset="-79"/>
                <a:cs typeface="FUTURA MEDIUM" panose="020B0602020204020303" pitchFamily="34" charset="-79"/>
              </a:rPr>
              <a:t>  </a:t>
            </a:r>
          </a:p>
          <a:p>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amddiffyniad</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gorau</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i</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weithwyr</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yn</a:t>
            </a:r>
            <a:r>
              <a:rPr lang="en-GB" b="1" dirty="0">
                <a:solidFill>
                  <a:srgbClr val="188785"/>
                </a:solidFill>
                <a:effectLst/>
                <a:latin typeface="FUTURA MEDIUM" panose="020B0602020204020303" pitchFamily="34" charset="-79"/>
                <a:cs typeface="FUTURA MEDIUM" panose="020B0602020204020303" pitchFamily="34" charset="-79"/>
              </a:rPr>
              <a:t> y </a:t>
            </a:r>
            <a:r>
              <a:rPr lang="en-GB" b="1" dirty="0" err="1">
                <a:solidFill>
                  <a:srgbClr val="188785"/>
                </a:solidFill>
                <a:effectLst/>
                <a:latin typeface="FUTURA MEDIUM" panose="020B0602020204020303" pitchFamily="34" charset="-79"/>
                <a:cs typeface="FUTURA MEDIUM" panose="020B0602020204020303" pitchFamily="34" charset="-79"/>
              </a:rPr>
              <a:t>Deyrnas</a:t>
            </a:r>
            <a:r>
              <a:rPr lang="en-GB" b="1" dirty="0">
                <a:solidFill>
                  <a:srgbClr val="188785"/>
                </a:solidFill>
                <a:effectLst/>
                <a:latin typeface="FUTURA MEDIUM" panose="020B0602020204020303" pitchFamily="34" charset="-79"/>
                <a:cs typeface="FUTURA MEDIUM" panose="020B0602020204020303" pitchFamily="34" charset="-79"/>
              </a:rPr>
              <a:t>  </a:t>
            </a:r>
          </a:p>
          <a:p>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Unedig</a:t>
            </a:r>
            <a:r>
              <a:rPr lang="en-GB" b="1" dirty="0">
                <a:solidFill>
                  <a:srgbClr val="188785"/>
                </a:solidFill>
                <a:effectLst/>
                <a:latin typeface="FUTURA MEDIUM" panose="020B0602020204020303" pitchFamily="34" charset="-79"/>
                <a:cs typeface="FUTURA MEDIUM" panose="020B0602020204020303" pitchFamily="34" charset="-79"/>
              </a:rPr>
              <a:t>?</a:t>
            </a:r>
          </a:p>
          <a:p>
            <a:endParaRPr lang="en-GB" b="1" dirty="0">
              <a:solidFill>
                <a:srgbClr val="188785"/>
              </a:solidFill>
              <a:effectLst/>
              <a:latin typeface="FUTURA MEDIUM" panose="020B0602020204020303" pitchFamily="34" charset="-79"/>
              <a:cs typeface="FUTURA MEDIUM"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 </a:t>
            </a:r>
            <a:r>
              <a:rPr lang="en-GB" b="1" dirty="0" err="1">
                <a:solidFill>
                  <a:srgbClr val="188785"/>
                </a:solidFill>
                <a:effectLst/>
                <a:latin typeface="FUTURA MEDIUM" panose="020B0602020204020303" pitchFamily="34" charset="-79"/>
                <a:cs typeface="FUTURA MEDIUM" panose="020B0602020204020303" pitchFamily="34" charset="-79"/>
              </a:rPr>
              <a:t>Yn</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eich</a:t>
            </a:r>
            <a:r>
              <a:rPr lang="en-GB" b="1" dirty="0">
                <a:solidFill>
                  <a:srgbClr val="188785"/>
                </a:solidFill>
                <a:effectLst/>
                <a:latin typeface="FUTURA MEDIUM" panose="020B0602020204020303" pitchFamily="34" charset="-79"/>
                <a:cs typeface="FUTURA MEDIUM" panose="020B0602020204020303" pitchFamily="34" charset="-79"/>
              </a:rPr>
              <a:t> barn chi, </a:t>
            </a:r>
            <a:r>
              <a:rPr lang="en-GB" b="1" dirty="0" err="1">
                <a:solidFill>
                  <a:srgbClr val="188785"/>
                </a:solidFill>
                <a:effectLst/>
                <a:latin typeface="FUTURA MEDIUM" panose="020B0602020204020303" pitchFamily="34" charset="-79"/>
                <a:cs typeface="FUTURA MEDIUM" panose="020B0602020204020303" pitchFamily="34" charset="-79"/>
              </a:rPr>
              <a:t>beth</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yw</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manteision</a:t>
            </a:r>
            <a:r>
              <a:rPr lang="en-GB" b="1" dirty="0">
                <a:solidFill>
                  <a:srgbClr val="188785"/>
                </a:solidFill>
                <a:effectLst/>
                <a:latin typeface="FUTURA MEDIUM" panose="020B0602020204020303" pitchFamily="34" charset="-79"/>
                <a:cs typeface="FUTURA MEDIUM" panose="020B0602020204020303" pitchFamily="34" charset="-79"/>
              </a:rPr>
              <a:t> a  </a:t>
            </a:r>
          </a:p>
          <a:p>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goblygiadau</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gweithio</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yn</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yr</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economi</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gìg</a:t>
            </a:r>
            <a:r>
              <a:rPr lang="en-GB" b="1" dirty="0">
                <a:solidFill>
                  <a:srgbClr val="188785"/>
                </a:solidFill>
                <a:effectLst/>
                <a:latin typeface="FUTURA MEDIUM" panose="020B0602020204020303" pitchFamily="34" charset="-79"/>
                <a:cs typeface="FUTURA MEDIUM" panose="020B0602020204020303" pitchFamily="34" charset="-79"/>
              </a:rPr>
              <a:t>?</a:t>
            </a:r>
          </a:p>
        </p:txBody>
      </p:sp>
      <p:sp>
        <p:nvSpPr>
          <p:cNvPr id="16" name="TextBox 15">
            <a:extLst>
              <a:ext uri="{FF2B5EF4-FFF2-40B4-BE49-F238E27FC236}">
                <a16:creationId xmlns:a16="http://schemas.microsoft.com/office/drawing/2014/main" id="{34914DE7-5865-BC44-A48E-17C9C0E89985}"/>
              </a:ext>
            </a:extLst>
          </p:cNvPr>
          <p:cNvSpPr txBox="1"/>
          <p:nvPr userDrawn="1"/>
        </p:nvSpPr>
        <p:spPr>
          <a:xfrm>
            <a:off x="3120272" y="6289627"/>
            <a:ext cx="93943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CYFLOGAETH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614481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3. MYND I’R BRIFYSGOL</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266580"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3" name="Rectangle 2">
            <a:extLst>
              <a:ext uri="{FF2B5EF4-FFF2-40B4-BE49-F238E27FC236}">
                <a16:creationId xmlns:a16="http://schemas.microsoft.com/office/drawing/2014/main" id="{B110C345-FBB5-0341-B129-0086C5CE96D4}"/>
              </a:ext>
            </a:extLst>
          </p:cNvPr>
          <p:cNvSpPr/>
          <p:nvPr userDrawn="1"/>
        </p:nvSpPr>
        <p:spPr>
          <a:xfrm>
            <a:off x="531568" y="1171381"/>
            <a:ext cx="5888086" cy="5355312"/>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gyrsiau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para 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gysylltiedig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treuliau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llety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chost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myfyriwr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Nghymru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ffïoedd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ddiweddarach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ffordd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gostau’r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2021/22,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uchafswm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Lloegr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Gogledd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Iwerddon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Alban,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£9,250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7" name="Rectangle 6">
            <a:extLst>
              <a:ext uri="{FF2B5EF4-FFF2-40B4-BE49-F238E27FC236}">
                <a16:creationId xmlns:a16="http://schemas.microsoft.com/office/drawing/2014/main" id="{49316B98-2F00-C44A-BC97-F02EE08543CE}"/>
              </a:ext>
            </a:extLst>
          </p:cNvPr>
          <p:cNvSpPr/>
          <p:nvPr userDrawn="1"/>
        </p:nvSpPr>
        <p:spPr>
          <a:xfrm>
            <a:off x="6523611" y="1171381"/>
            <a:ext cx="5564431" cy="4247317"/>
          </a:xfrm>
          <a:prstGeom prst="rect">
            <a:avLst/>
          </a:prstGeom>
        </p:spPr>
        <p:txBody>
          <a:bodyPr wrap="square">
            <a:spAutoFit/>
          </a:bodyPr>
          <a:lstStyle/>
          <a:p>
            <a:pPr marL="285750" indent="-285750">
              <a:buFont typeface="Arial" panose="020B0604020202020204" pitchFamily="34" charset="0"/>
              <a:buChar char="•"/>
            </a:pP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Nghymru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uchafswm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£9,000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pPr marL="285750" indent="-285750">
              <a:buFont typeface="Arial" panose="020B0604020202020204" pitchFamily="34" charset="0"/>
              <a:buChar char="•"/>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llety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dillad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llyfrau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Amcangyfrifir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gost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gyfartalog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Deyrnas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£230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Er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gysylltiedig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gobeithio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cymhwyster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galluogi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ymuno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yrfa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bosibl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2" name="TextBox 11">
            <a:extLst>
              <a:ext uri="{FF2B5EF4-FFF2-40B4-BE49-F238E27FC236}">
                <a16:creationId xmlns:a16="http://schemas.microsoft.com/office/drawing/2014/main" id="{40DB433F-B859-1E4D-B1F6-C6B06A94F863}"/>
              </a:ext>
            </a:extLst>
          </p:cNvPr>
          <p:cNvSpPr txBox="1"/>
          <p:nvPr userDrawn="1"/>
        </p:nvSpPr>
        <p:spPr>
          <a:xfrm>
            <a:off x="3487918" y="6289627"/>
            <a:ext cx="90266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BRIFYSGOL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18375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a:cxnSpLocks/>
          </p:cNvCxnSpPr>
          <p:nvPr userDrawn="1"/>
        </p:nvCxnSpPr>
        <p:spPr>
          <a:xfrm>
            <a:off x="7051812" y="1281082"/>
            <a:ext cx="3798440"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2" name="Rectangle 1">
            <a:extLst>
              <a:ext uri="{FF2B5EF4-FFF2-40B4-BE49-F238E27FC236}">
                <a16:creationId xmlns:a16="http://schemas.microsoft.com/office/drawing/2014/main" id="{E6AB5AEB-C037-4A4F-AA6D-D2D50B1DEE67}"/>
              </a:ext>
            </a:extLst>
          </p:cNvPr>
          <p:cNvSpPr/>
          <p:nvPr userDrawn="1"/>
        </p:nvSpPr>
        <p:spPr>
          <a:xfrm>
            <a:off x="6979265" y="1457636"/>
            <a:ext cx="4620975" cy="1754326"/>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Mae </a:t>
            </a:r>
            <a:r>
              <a:rPr lang="en-GB" b="1" dirty="0" err="1">
                <a:solidFill>
                  <a:srgbClr val="FFFFFF"/>
                </a:solidFill>
                <a:effectLst/>
                <a:latin typeface="FUTURA MEDIUM" panose="020B0602020204020303" pitchFamily="34" charset="-79"/>
                <a:cs typeface="FUTURA MEDIUM" panose="020B0602020204020303" pitchFamily="34" charset="-79"/>
              </a:rPr>
              <a:t>dros</a:t>
            </a:r>
            <a:r>
              <a:rPr lang="en-GB" b="1" dirty="0">
                <a:solidFill>
                  <a:srgbClr val="FFFFFF"/>
                </a:solidFill>
                <a:effectLst/>
                <a:latin typeface="FUTURA MEDIUM" panose="020B0602020204020303" pitchFamily="34" charset="-79"/>
                <a:cs typeface="FUTURA MEDIUM" panose="020B0602020204020303" pitchFamily="34" charset="-79"/>
              </a:rPr>
              <a:t> 30% o </a:t>
            </a:r>
            <a:r>
              <a:rPr lang="en-GB" b="1" dirty="0" err="1">
                <a:solidFill>
                  <a:srgbClr val="FFFFFF"/>
                </a:solidFill>
                <a:effectLst/>
                <a:latin typeface="FUTURA MEDIUM" panose="020B0602020204020303" pitchFamily="34" charset="-79"/>
                <a:cs typeface="FUTURA MEDIUM" panose="020B0602020204020303" pitchFamily="34" charset="-79"/>
              </a:rPr>
              <a:t>bobl</a:t>
            </a:r>
            <a:r>
              <a:rPr lang="en-GB" b="1" dirty="0">
                <a:solidFill>
                  <a:srgbClr val="FFFFFF"/>
                </a:solidFill>
                <a:effectLst/>
                <a:latin typeface="FUTURA MEDIUM" panose="020B0602020204020303" pitchFamily="34" charset="-79"/>
                <a:cs typeface="FUTURA MEDIUM" panose="020B0602020204020303" pitchFamily="34" charset="-79"/>
              </a:rPr>
              <a:t> 18 </a:t>
            </a:r>
            <a:r>
              <a:rPr lang="en-GB" b="1" dirty="0" err="1">
                <a:solidFill>
                  <a:srgbClr val="FFFFFF"/>
                </a:solidFill>
                <a:effectLst/>
                <a:latin typeface="FUTURA MEDIUM" panose="020B0602020204020303" pitchFamily="34" charset="-79"/>
                <a:cs typeface="FUTURA MEDIUM" panose="020B0602020204020303" pitchFamily="34" charset="-79"/>
              </a:rPr>
              <a:t>oed</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y </a:t>
            </a:r>
            <a:r>
              <a:rPr lang="en-GB" b="1" dirty="0" err="1">
                <a:solidFill>
                  <a:srgbClr val="FFFFFF"/>
                </a:solidFill>
                <a:effectLst/>
                <a:latin typeface="FUTURA MEDIUM" panose="020B0602020204020303" pitchFamily="34" charset="-79"/>
                <a:cs typeface="FUTURA MEDIUM" panose="020B0602020204020303" pitchFamily="34" charset="-79"/>
              </a:rPr>
              <a:t>Deyrnas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Unedig</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mynd</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i’r</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brifysgol</a:t>
            </a:r>
            <a:r>
              <a:rPr lang="en-GB" b="1" dirty="0">
                <a:solidFill>
                  <a:srgbClr val="FFFFFF"/>
                </a:solidFill>
                <a:effectLst/>
                <a:latin typeface="FUTURA MEDIUM" panose="020B0602020204020303" pitchFamily="34" charset="-79"/>
                <a:cs typeface="FUTURA MEDIUM" panose="020B0602020204020303" pitchFamily="34" charset="-79"/>
              </a:rPr>
              <a:t>, ac </a:t>
            </a:r>
            <a:r>
              <a:rPr lang="en-GB" b="1" dirty="0" err="1">
                <a:solidFill>
                  <a:srgbClr val="FFFFFF"/>
                </a:solidFill>
                <a:effectLst/>
                <a:latin typeface="FUTURA MEDIUM" panose="020B0602020204020303" pitchFamily="34" charset="-79"/>
                <a:cs typeface="FUTURA MEDIUM" panose="020B0602020204020303" pitchFamily="34" charset="-79"/>
              </a:rPr>
              <a:t>erbyn</a:t>
            </a:r>
            <a:r>
              <a:rPr lang="en-GB" b="1" dirty="0">
                <a:solidFill>
                  <a:srgbClr val="FFFFFF"/>
                </a:solidFill>
                <a:effectLst/>
                <a:latin typeface="FUTURA MEDIUM" panose="020B0602020204020303" pitchFamily="34" charset="-79"/>
                <a:cs typeface="FUTURA MEDIUM" panose="020B0602020204020303" pitchFamily="34" charset="-79"/>
              </a:rPr>
              <a:t> 30 </a:t>
            </a:r>
            <a:r>
              <a:rPr lang="en-GB" b="1" dirty="0" err="1">
                <a:solidFill>
                  <a:srgbClr val="FFFFFF"/>
                </a:solidFill>
                <a:effectLst/>
                <a:latin typeface="FUTURA MEDIUM" panose="020B0602020204020303" pitchFamily="34" charset="-79"/>
                <a:cs typeface="FUTURA MEDIUM" panose="020B0602020204020303" pitchFamily="34" charset="-79"/>
              </a:rPr>
              <a:t>oed</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mae’r</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ganran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cynyddu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bron</a:t>
            </a:r>
            <a:r>
              <a:rPr lang="en-GB" b="1" dirty="0">
                <a:solidFill>
                  <a:srgbClr val="FFFFFF"/>
                </a:solidFill>
                <a:effectLst/>
                <a:latin typeface="FUTURA MEDIUM" panose="020B0602020204020303" pitchFamily="34" charset="-79"/>
                <a:cs typeface="FUTURA MEDIUM" panose="020B0602020204020303" pitchFamily="34" charset="-79"/>
              </a:rPr>
              <a:t> 50%.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0" i="1" dirty="0" err="1">
                <a:solidFill>
                  <a:srgbClr val="FFFFFF"/>
                </a:solidFill>
                <a:effectLst/>
                <a:latin typeface="Futura Medium" panose="020B0602020204020303" pitchFamily="34" charset="-79"/>
                <a:cs typeface="Futura Medium" panose="020B0602020204020303" pitchFamily="34" charset="-79"/>
              </a:rPr>
              <a:t>Ffynhonnell</a:t>
            </a:r>
            <a:r>
              <a:rPr lang="en-GB" b="0" i="1" dirty="0">
                <a:solidFill>
                  <a:srgbClr val="FFFFFF"/>
                </a:solidFill>
                <a:effectLst/>
                <a:latin typeface="Futura Medium" panose="020B0602020204020303" pitchFamily="34" charset="-79"/>
                <a:cs typeface="Futura Medium" panose="020B0602020204020303" pitchFamily="34" charset="-79"/>
              </a:rPr>
              <a:t>: </a:t>
            </a:r>
            <a:r>
              <a:rPr lang="en-GB" b="0" i="1" dirty="0" err="1">
                <a:solidFill>
                  <a:srgbClr val="FFFFFF"/>
                </a:solidFill>
                <a:effectLst/>
                <a:latin typeface="Futura Medium" panose="020B0602020204020303" pitchFamily="34" charset="-79"/>
                <a:cs typeface="Futura Medium" panose="020B0602020204020303" pitchFamily="34" charset="-79"/>
              </a:rPr>
              <a:t>www.theguardian.com</a:t>
            </a:r>
            <a:endParaRPr lang="en-GB" b="0" i="1" dirty="0">
              <a:solidFill>
                <a:srgbClr val="FFFFFF"/>
              </a:solidFill>
              <a:effectLst/>
              <a:latin typeface="Futura Medium" panose="020B0602020204020303" pitchFamily="34" charset="-79"/>
              <a:cs typeface="Futura Medium" panose="020B0602020204020303" pitchFamily="34" charset="-79"/>
            </a:endParaRPr>
          </a:p>
        </p:txBody>
      </p:sp>
      <p:sp>
        <p:nvSpPr>
          <p:cNvPr id="13" name="TextBox 12">
            <a:extLst>
              <a:ext uri="{FF2B5EF4-FFF2-40B4-BE49-F238E27FC236}">
                <a16:creationId xmlns:a16="http://schemas.microsoft.com/office/drawing/2014/main" id="{80688E2D-39D4-ED4A-A4E9-FCB84E583D53}"/>
              </a:ext>
            </a:extLst>
          </p:cNvPr>
          <p:cNvSpPr txBox="1"/>
          <p:nvPr userDrawn="1"/>
        </p:nvSpPr>
        <p:spPr>
          <a:xfrm>
            <a:off x="3487918" y="6289627"/>
            <a:ext cx="90266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BRIFYSGOL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757738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55111" y="439877"/>
            <a:ext cx="5165719" cy="461665"/>
          </a:xfrm>
          <a:prstGeom prst="rect">
            <a:avLst/>
          </a:prstGeom>
          <a:noFill/>
        </p:spPr>
        <p:txBody>
          <a:bodyPr wrap="square" rtlCol="0">
            <a:spAutoFit/>
          </a:bodyPr>
          <a:lstStyle/>
          <a:p>
            <a:r>
              <a:rPr lang="en-US" sz="2400" dirty="0" err="1">
                <a:solidFill>
                  <a:srgbClr val="188785"/>
                </a:solidFill>
                <a:latin typeface="Futura Medium" panose="020B0602020204020303" pitchFamily="34" charset="-79"/>
                <a:cs typeface="Futura Medium" panose="020B0602020204020303" pitchFamily="34" charset="-79"/>
              </a:rPr>
              <a:t>Cyllid</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myfyrwyr</a:t>
            </a:r>
            <a:endParaRPr lang="en-US" sz="2400" dirty="0">
              <a:solidFill>
                <a:srgbClr val="188785"/>
              </a:solidFill>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27F8203F-A2B9-4948-9EA8-8F20D181E19D}"/>
              </a:ext>
            </a:extLst>
          </p:cNvPr>
          <p:cNvSpPr/>
          <p:nvPr userDrawn="1"/>
        </p:nvSpPr>
        <p:spPr>
          <a:xfrm>
            <a:off x="555111" y="1012354"/>
            <a:ext cx="5368611" cy="1200329"/>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Rydym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wedi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gweld</a:t>
            </a:r>
            <a:r>
              <a:rPr lang="en-GB" dirty="0">
                <a:solidFill>
                  <a:srgbClr val="002F3B"/>
                </a:solidFill>
                <a:effectLst/>
                <a:latin typeface="Futura" panose="020B0602020204020303" pitchFamily="34" charset="-79"/>
                <a:cs typeface="Futura" panose="020B0602020204020303" pitchFamily="34" charset="-79"/>
              </a:rPr>
              <a:t> bod </a:t>
            </a:r>
            <a:r>
              <a:rPr lang="en-GB" dirty="0" err="1">
                <a:solidFill>
                  <a:srgbClr val="002F3B"/>
                </a:solidFill>
                <a:effectLst/>
                <a:latin typeface="Futura" panose="020B0602020204020303" pitchFamily="34" charset="-79"/>
                <a:cs typeface="Futura" panose="020B0602020204020303" pitchFamily="34" charset="-79"/>
              </a:rPr>
              <a:t>rhaid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bobl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eisiau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mynd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brifysgol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costau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cymorth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ariannol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hefyd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ffurf</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benthyciadau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myfyrwyr</a:t>
            </a:r>
            <a:r>
              <a:rPr lang="en-GB" dirty="0">
                <a:solidFill>
                  <a:srgbClr val="002F3B"/>
                </a:solidFill>
                <a:effectLst/>
                <a:latin typeface="Futura" panose="020B0602020204020303" pitchFamily="34" charset="-79"/>
                <a:cs typeface="Futura" panose="020B0602020204020303" pitchFamily="34" charset="-79"/>
              </a:rPr>
              <a:t>.</a:t>
            </a:r>
          </a:p>
        </p:txBody>
      </p:sp>
      <p:sp>
        <p:nvSpPr>
          <p:cNvPr id="8" name="Rectangle 7">
            <a:extLst>
              <a:ext uri="{FF2B5EF4-FFF2-40B4-BE49-F238E27FC236}">
                <a16:creationId xmlns:a16="http://schemas.microsoft.com/office/drawing/2014/main" id="{1A448965-45FD-0941-8DD1-188FC4C51502}"/>
              </a:ext>
            </a:extLst>
          </p:cNvPr>
          <p:cNvSpPr/>
          <p:nvPr userDrawn="1"/>
        </p:nvSpPr>
        <p:spPr>
          <a:xfrm>
            <a:off x="555111" y="2895495"/>
            <a:ext cx="5368611" cy="2862322"/>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penderfynwch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Cymru (SFW)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SFW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uniongyrchol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ogystal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Grant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Llywodraeth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Cymru (WGLG)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4" name="TextBox 13">
            <a:extLst>
              <a:ext uri="{FF2B5EF4-FFF2-40B4-BE49-F238E27FC236}">
                <a16:creationId xmlns:a16="http://schemas.microsoft.com/office/drawing/2014/main" id="{F08D8989-A304-6C4A-B165-9C00902A296B}"/>
              </a:ext>
            </a:extLst>
          </p:cNvPr>
          <p:cNvSpPr txBox="1"/>
          <p:nvPr userDrawn="1"/>
        </p:nvSpPr>
        <p:spPr>
          <a:xfrm>
            <a:off x="555111" y="2313044"/>
            <a:ext cx="5165719" cy="461665"/>
          </a:xfrm>
          <a:prstGeom prst="rect">
            <a:avLst/>
          </a:prstGeom>
          <a:noFill/>
        </p:spPr>
        <p:txBody>
          <a:bodyPr wrap="square" rtlCol="0">
            <a:spAutoFit/>
          </a:bodyPr>
          <a:lstStyle/>
          <a:p>
            <a:r>
              <a:rPr lang="en-US" sz="2400" dirty="0" err="1">
                <a:solidFill>
                  <a:srgbClr val="188785"/>
                </a:solidFill>
                <a:latin typeface="Futura Medium" panose="020B0602020204020303" pitchFamily="34" charset="-79"/>
                <a:cs typeface="Futura Medium" panose="020B0602020204020303" pitchFamily="34" charset="-79"/>
              </a:rPr>
              <a:t>Benthyciadau</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myfyrwyr</a:t>
            </a:r>
            <a:endParaRPr lang="en-US" sz="2400" dirty="0">
              <a:solidFill>
                <a:srgbClr val="188785"/>
              </a:solidFill>
              <a:latin typeface="Futura Medium" panose="020B0602020204020303" pitchFamily="34" charset="-79"/>
              <a:cs typeface="Futura Medium" panose="020B0602020204020303" pitchFamily="34" charset="-79"/>
            </a:endParaRPr>
          </a:p>
        </p:txBody>
      </p:sp>
      <p:sp>
        <p:nvSpPr>
          <p:cNvPr id="11" name="Rectangle 10">
            <a:extLst>
              <a:ext uri="{FF2B5EF4-FFF2-40B4-BE49-F238E27FC236}">
                <a16:creationId xmlns:a16="http://schemas.microsoft.com/office/drawing/2014/main" id="{172C2359-8944-6D46-925B-DF2068A81B24}"/>
              </a:ext>
            </a:extLst>
          </p:cNvPr>
          <p:cNvSpPr/>
          <p:nvPr userDrawn="1"/>
        </p:nvSpPr>
        <p:spPr>
          <a:xfrm>
            <a:off x="6096000" y="439877"/>
            <a:ext cx="5519529" cy="452431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llety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trafnidiaeth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ffôn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gliniadur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SFW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WGLG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uniongyrchol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caiff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weinyddu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Cwmni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(SLC).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Deyrnas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ddyledus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SLC,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berthnasol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WGLG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2" name="TextBox 11">
            <a:extLst>
              <a:ext uri="{FF2B5EF4-FFF2-40B4-BE49-F238E27FC236}">
                <a16:creationId xmlns:a16="http://schemas.microsoft.com/office/drawing/2014/main" id="{22DFC9CF-5D81-7E4F-BBC5-62AA3A64824A}"/>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63031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F8203F-A2B9-4948-9EA8-8F20D181E19D}"/>
              </a:ext>
            </a:extLst>
          </p:cNvPr>
          <p:cNvSpPr/>
          <p:nvPr userDrawn="1"/>
        </p:nvSpPr>
        <p:spPr>
          <a:xfrm>
            <a:off x="576471" y="566678"/>
            <a:ext cx="5368611" cy="5078313"/>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uchafswm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WGLG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dibynnu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rhieni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gofalwyr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aelwyd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aelwyd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grant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lleihau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cartref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Lundain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grant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2021/22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£8,100.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gyfuno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£2,250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£10,350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aelwyd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grant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gostwng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isafswm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£1,000,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gellir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£9,350,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£10,350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p:txBody>
      </p:sp>
      <p:sp>
        <p:nvSpPr>
          <p:cNvPr id="11" name="Rectangle 10">
            <a:extLst>
              <a:ext uri="{FF2B5EF4-FFF2-40B4-BE49-F238E27FC236}">
                <a16:creationId xmlns:a16="http://schemas.microsoft.com/office/drawing/2014/main" id="{172C2359-8944-6D46-925B-DF2068A81B24}"/>
              </a:ext>
            </a:extLst>
          </p:cNvPr>
          <p:cNvSpPr/>
          <p:nvPr userDrawn="1"/>
        </p:nvSpPr>
        <p:spPr>
          <a:xfrm>
            <a:off x="6096000" y="566678"/>
            <a:ext cx="5519529" cy="3970318"/>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symiau’r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grant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dibynnu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gartref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Llundain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peidio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grant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rhannu’n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thaliad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uniongyrchol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ddechrau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tymor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sut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grant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9" name="TextBox 8">
            <a:extLst>
              <a:ext uri="{FF2B5EF4-FFF2-40B4-BE49-F238E27FC236}">
                <a16:creationId xmlns:a16="http://schemas.microsoft.com/office/drawing/2014/main" id="{3F888171-4C52-DC4E-A173-400530A2796F}"/>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06324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523F7B-6E6A-104A-A86E-7A3A249C11C0}"/>
              </a:ext>
            </a:extLst>
          </p:cNvPr>
          <p:cNvSpPr/>
          <p:nvPr userDrawn="1"/>
        </p:nvSpPr>
        <p:spPr>
          <a:xfrm>
            <a:off x="515354" y="422810"/>
            <a:ext cx="4678571" cy="203132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Petaech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Nghymru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cartref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uchafswm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ddiwedd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ddyledus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SLC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chemeClr val="tx1"/>
              </a:solidFill>
              <a:effectLst/>
              <a:latin typeface="+mn-lt"/>
              <a:ea typeface="+mn-ea"/>
              <a:cs typeface="+mn-cs"/>
            </a:endParaRPr>
          </a:p>
        </p:txBody>
      </p:sp>
      <p:sp>
        <p:nvSpPr>
          <p:cNvPr id="15" name="Rectangle 14">
            <a:extLst>
              <a:ext uri="{FF2B5EF4-FFF2-40B4-BE49-F238E27FC236}">
                <a16:creationId xmlns:a16="http://schemas.microsoft.com/office/drawing/2014/main" id="{26359EBB-4E03-9843-AD00-EFEF94338617}"/>
              </a:ext>
            </a:extLst>
          </p:cNvPr>
          <p:cNvSpPr/>
          <p:nvPr userDrawn="1"/>
        </p:nvSpPr>
        <p:spPr>
          <a:xfrm>
            <a:off x="5551071" y="376643"/>
            <a:ext cx="6435520" cy="5909310"/>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dewiswch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4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ffigurau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swnio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dyled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cadw’r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ran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faint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pPr marL="0" indent="0">
              <a:buFont typeface="Arial" panose="020B0604020202020204" pitchFamily="34" charset="0"/>
              <a:buNone/>
            </a:pPr>
            <a:r>
              <a:rPr lang="en-GB" sz="1800" b="1" i="0" kern="1200" dirty="0">
                <a:solidFill>
                  <a:srgbClr val="00303C"/>
                </a:solidFill>
                <a:effectLst/>
                <a:latin typeface="Futura" panose="020B0602020204020303" pitchFamily="34" charset="-79"/>
                <a:ea typeface="+mn-ea"/>
                <a:cs typeface="Futura" panose="020B0602020204020303" pitchFamily="34" charset="-79"/>
              </a:rPr>
              <a:t>1. </a:t>
            </a:r>
            <a:r>
              <a:rPr lang="en-GB" sz="1800" b="1" i="0" kern="1200" dirty="0" err="1">
                <a:solidFill>
                  <a:srgbClr val="00303C"/>
                </a:solidFill>
                <a:effectLst/>
                <a:latin typeface="Futura" panose="020B0602020204020303" pitchFamily="34" charset="-79"/>
                <a:ea typeface="+mn-ea"/>
                <a:cs typeface="Futura" panose="020B0602020204020303" pitchFamily="34" charset="-79"/>
              </a:rPr>
              <a:t>Byddwch</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dechrau</a:t>
            </a:r>
            <a:r>
              <a:rPr lang="en-GB" sz="1800" b="1" i="0" kern="1200" dirty="0">
                <a:solidFill>
                  <a:srgbClr val="00303C"/>
                </a:solidFill>
                <a:effectLst/>
                <a:latin typeface="Futura" panose="020B0602020204020303" pitchFamily="34" charset="-79"/>
                <a:ea typeface="+mn-ea"/>
                <a:cs typeface="Futura" panose="020B0602020204020303" pitchFamily="34" charset="-79"/>
              </a:rPr>
              <a:t> ad-</a:t>
            </a:r>
            <a:r>
              <a:rPr lang="en-GB" sz="1800" b="1" i="0" kern="1200" dirty="0" err="1">
                <a:solidFill>
                  <a:srgbClr val="00303C"/>
                </a:solidFill>
                <a:effectLst/>
                <a:latin typeface="Futura" panose="020B0602020204020303" pitchFamily="34" charset="-79"/>
                <a:ea typeface="+mn-ea"/>
                <a:cs typeface="Futura" panose="020B0602020204020303" pitchFamily="34" charset="-79"/>
              </a:rPr>
              <a:t>dalu</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unrhyw</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fenthyciadau</a:t>
            </a:r>
            <a:r>
              <a:rPr lang="en-GB" sz="1800" b="1" i="0" kern="1200" dirty="0">
                <a:solidFill>
                  <a:srgbClr val="00303C"/>
                </a:solidFill>
                <a:effectLst/>
                <a:latin typeface="Futura" panose="020B0602020204020303" pitchFamily="34" charset="-79"/>
                <a:ea typeface="+mn-ea"/>
                <a:cs typeface="Futura" panose="020B0602020204020303" pitchFamily="34" charset="-79"/>
              </a:rPr>
              <a:t> dim </a:t>
            </a:r>
            <a:r>
              <a:rPr lang="en-GB" sz="1800" b="1" i="0" kern="1200" dirty="0" err="1">
                <a:solidFill>
                  <a:srgbClr val="00303C"/>
                </a:solidFill>
                <a:effectLst/>
                <a:latin typeface="Futura" panose="020B0602020204020303" pitchFamily="34" charset="-79"/>
                <a:ea typeface="+mn-ea"/>
                <a:cs typeface="Futura" panose="020B0602020204020303" pitchFamily="34" charset="-79"/>
              </a:rPr>
              <a:t>ond</a:t>
            </a:r>
            <a:r>
              <a:rPr lang="en-GB" sz="1800" b="1" i="0" kern="1200" dirty="0">
                <a:solidFill>
                  <a:srgbClr val="00303C"/>
                </a:solidFill>
                <a:effectLst/>
                <a:latin typeface="Futura" panose="020B0602020204020303" pitchFamily="34" charset="-79"/>
                <a:ea typeface="+mn-ea"/>
                <a:cs typeface="Futura" panose="020B0602020204020303" pitchFamily="34" charset="-79"/>
              </a:rPr>
              <a:t> pan </a:t>
            </a:r>
            <a:r>
              <a:rPr lang="en-GB" sz="1800" b="1" i="0" kern="1200" dirty="0" err="1">
                <a:solidFill>
                  <a:srgbClr val="00303C"/>
                </a:solidFill>
                <a:effectLst/>
                <a:latin typeface="Futura" panose="020B0602020204020303" pitchFamily="34" charset="-79"/>
                <a:ea typeface="+mn-ea"/>
                <a:cs typeface="Futura" panose="020B0602020204020303" pitchFamily="34" charset="-79"/>
              </a:rPr>
              <a:t>fyddwch</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wedi</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gadael</a:t>
            </a:r>
            <a:r>
              <a:rPr lang="en-GB" sz="1800" b="1" i="0" kern="1200" dirty="0">
                <a:solidFill>
                  <a:srgbClr val="00303C"/>
                </a:solidFill>
                <a:effectLst/>
                <a:latin typeface="Futura" panose="020B0602020204020303" pitchFamily="34" charset="-79"/>
                <a:ea typeface="+mn-ea"/>
                <a:cs typeface="Futura" panose="020B0602020204020303" pitchFamily="34" charset="-79"/>
              </a:rPr>
              <a:t> y </a:t>
            </a:r>
            <a:r>
              <a:rPr lang="en-GB" sz="1800" b="1" i="0" kern="1200" dirty="0" err="1">
                <a:solidFill>
                  <a:srgbClr val="00303C"/>
                </a:solidFill>
                <a:effectLst/>
                <a:latin typeface="Futura" panose="020B0602020204020303" pitchFamily="34" charset="-79"/>
                <a:ea typeface="+mn-ea"/>
                <a:cs typeface="Futura" panose="020B0602020204020303" pitchFamily="34" charset="-79"/>
              </a:rPr>
              <a:t>brifysgol</a:t>
            </a:r>
            <a:r>
              <a:rPr lang="en-GB" sz="1800" b="1" i="0" kern="1200" dirty="0">
                <a:solidFill>
                  <a:srgbClr val="00303C"/>
                </a:solidFill>
                <a:effectLst/>
                <a:latin typeface="Futura" panose="020B0602020204020303" pitchFamily="34" charset="-79"/>
                <a:ea typeface="+mn-ea"/>
                <a:cs typeface="Futura" panose="020B0602020204020303" pitchFamily="34" charset="-79"/>
              </a:rPr>
              <a:t> a </a:t>
            </a:r>
            <a:r>
              <a:rPr lang="en-GB" sz="1800" b="1" i="0" kern="1200" dirty="0" err="1">
                <a:solidFill>
                  <a:srgbClr val="00303C"/>
                </a:solidFill>
                <a:effectLst/>
                <a:latin typeface="Futura" panose="020B0602020204020303" pitchFamily="34" charset="-79"/>
                <a:ea typeface="+mn-ea"/>
                <a:cs typeface="Futura" panose="020B0602020204020303" pitchFamily="34" charset="-79"/>
              </a:rPr>
              <a:t>chael</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swydd</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sy’n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dros</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swm</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penodol</a:t>
            </a:r>
            <a:r>
              <a:rPr lang="en-GB" sz="1800" b="1" i="0" kern="1200" dirty="0">
                <a:solidFill>
                  <a:srgbClr val="00303C"/>
                </a:solidFill>
                <a:effectLst/>
                <a:latin typeface="Futura" panose="020B0602020204020303" pitchFamily="34" charset="-79"/>
                <a:ea typeface="+mn-ea"/>
                <a:cs typeface="Futura" panose="020B0602020204020303" pitchFamily="34" charset="-79"/>
              </a:rPr>
              <a:t>.</a:t>
            </a:r>
          </a:p>
          <a:p>
            <a:pPr marL="0" indent="0">
              <a:buFont typeface="Arial" panose="020B0604020202020204" pitchFamily="34" charset="0"/>
              <a:buNone/>
            </a:pPr>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pPr marL="0" indent="0">
              <a:buFont typeface="Arial" panose="020B0604020202020204" pitchFamily="34" charset="0"/>
              <a:buNone/>
            </a:pPr>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b="1" i="0" kern="1200" dirty="0" err="1">
                <a:solidFill>
                  <a:srgbClr val="00303C"/>
                </a:solidFill>
                <a:effectLst/>
                <a:latin typeface="Futura" panose="020B0602020204020303" pitchFamily="34" charset="-79"/>
                <a:ea typeface="+mn-ea"/>
                <a:cs typeface="Futura" panose="020B0602020204020303" pitchFamily="34" charset="-79"/>
              </a:rPr>
              <a:t>Byddwch</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yn</a:t>
            </a:r>
            <a:r>
              <a:rPr lang="en-GB" sz="1800" b="1" i="0" kern="1200" dirty="0">
                <a:solidFill>
                  <a:srgbClr val="00303C"/>
                </a:solidFill>
                <a:effectLst/>
                <a:latin typeface="Futura" panose="020B0602020204020303" pitchFamily="34" charset="-79"/>
                <a:ea typeface="+mn-ea"/>
                <a:cs typeface="Futura" panose="020B0602020204020303" pitchFamily="34" charset="-79"/>
              </a:rPr>
              <a:t> ad-</a:t>
            </a:r>
            <a:r>
              <a:rPr lang="en-GB" sz="1800" b="1" i="0" kern="1200" dirty="0" err="1">
                <a:solidFill>
                  <a:srgbClr val="00303C"/>
                </a:solidFill>
                <a:effectLst/>
                <a:latin typeface="Futura" panose="020B0602020204020303" pitchFamily="34" charset="-79"/>
                <a:ea typeface="+mn-ea"/>
                <a:cs typeface="Futura" panose="020B0602020204020303" pitchFamily="34" charset="-79"/>
              </a:rPr>
              <a:t>dalu</a:t>
            </a:r>
            <a:r>
              <a:rPr lang="en-GB" sz="1800" b="1" i="0" kern="1200" dirty="0">
                <a:solidFill>
                  <a:srgbClr val="00303C"/>
                </a:solidFill>
                <a:effectLst/>
                <a:latin typeface="Futura" panose="020B0602020204020303" pitchFamily="34" charset="-79"/>
                <a:ea typeface="+mn-ea"/>
                <a:cs typeface="Futura" panose="020B0602020204020303" pitchFamily="34" charset="-79"/>
              </a:rPr>
              <a:t> dim </a:t>
            </a:r>
            <a:r>
              <a:rPr lang="en-GB" sz="1800" b="1" i="0" kern="1200" dirty="0" err="1">
                <a:solidFill>
                  <a:srgbClr val="00303C"/>
                </a:solidFill>
                <a:effectLst/>
                <a:latin typeface="Futura" panose="020B0602020204020303" pitchFamily="34" charset="-79"/>
                <a:ea typeface="+mn-ea"/>
                <a:cs typeface="Futura" panose="020B0602020204020303" pitchFamily="34" charset="-79"/>
              </a:rPr>
              <a:t>ond</a:t>
            </a:r>
            <a:r>
              <a:rPr lang="en-GB" sz="1800" b="1" i="0" kern="1200" dirty="0">
                <a:solidFill>
                  <a:srgbClr val="00303C"/>
                </a:solidFill>
                <a:effectLst/>
                <a:latin typeface="Futura" panose="020B0602020204020303" pitchFamily="34" charset="-79"/>
                <a:ea typeface="+mn-ea"/>
                <a:cs typeface="Futura" panose="020B0602020204020303" pitchFamily="34" charset="-79"/>
              </a:rPr>
              <a:t> pan </a:t>
            </a:r>
            <a:r>
              <a:rPr lang="en-GB" sz="1800" b="1" i="0" kern="1200" dirty="0" err="1">
                <a:solidFill>
                  <a:srgbClr val="00303C"/>
                </a:solidFill>
                <a:effectLst/>
                <a:latin typeface="Futura" panose="020B0602020204020303" pitchFamily="34" charset="-79"/>
                <a:ea typeface="+mn-ea"/>
                <a:cs typeface="Futura" panose="020B0602020204020303" pitchFamily="34" charset="-79"/>
              </a:rPr>
              <a:t>fyddwch</a:t>
            </a:r>
            <a:r>
              <a:rPr lang="en-GB" sz="1800" b="1" i="0" kern="1200" dirty="0">
                <a:solidFill>
                  <a:srgbClr val="00303C"/>
                </a:solidFill>
                <a:effectLst/>
                <a:latin typeface="Futura" panose="020B0602020204020303" pitchFamily="34" charset="-79"/>
                <a:ea typeface="+mn-ea"/>
                <a:cs typeface="Futura" panose="020B0602020204020303" pitchFamily="34" charset="-79"/>
              </a:rPr>
              <a:t>, neu am gyn hired ag y </a:t>
            </a:r>
            <a:r>
              <a:rPr lang="en-GB" sz="1800" b="1" i="0" kern="1200" dirty="0" err="1">
                <a:solidFill>
                  <a:srgbClr val="00303C"/>
                </a:solidFill>
                <a:effectLst/>
                <a:latin typeface="Futura" panose="020B0602020204020303" pitchFamily="34" charset="-79"/>
                <a:ea typeface="+mn-ea"/>
                <a:cs typeface="Futura" panose="020B0602020204020303" pitchFamily="34" charset="-79"/>
              </a:rPr>
              <a:t>byddwch</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mwy</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na</a:t>
            </a:r>
            <a:r>
              <a:rPr lang="en-GB" sz="1800" b="1" i="0" kern="1200" dirty="0">
                <a:solidFill>
                  <a:srgbClr val="00303C"/>
                </a:solidFill>
                <a:effectLst/>
                <a:latin typeface="Futura" panose="020B0602020204020303" pitchFamily="34" charset="-79"/>
                <a:ea typeface="+mn-ea"/>
                <a:cs typeface="Futura" panose="020B0602020204020303" pitchFamily="34" charset="-79"/>
              </a:rPr>
              <a:t> £27,295 y </a:t>
            </a:r>
            <a:r>
              <a:rPr lang="en-GB" sz="1800" b="1" i="0" kern="1200" dirty="0" err="1">
                <a:solidFill>
                  <a:srgbClr val="00303C"/>
                </a:solidFill>
                <a:effectLst/>
                <a:latin typeface="Futura" panose="020B0602020204020303" pitchFamily="34" charset="-79"/>
                <a:ea typeface="+mn-ea"/>
                <a:cs typeface="Futura" panose="020B0602020204020303" pitchFamily="34" charset="-79"/>
              </a:rPr>
              <a:t>flwyddyn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dyma’r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trothwy</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ar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gyfer</a:t>
            </a:r>
            <a:r>
              <a:rPr lang="en-GB" sz="1800" b="1" i="0" kern="1200" dirty="0">
                <a:solidFill>
                  <a:srgbClr val="00303C"/>
                </a:solidFill>
                <a:effectLst/>
                <a:latin typeface="Futura" panose="020B0602020204020303" pitchFamily="34" charset="-79"/>
                <a:ea typeface="+mn-ea"/>
                <a:cs typeface="Futura" panose="020B0602020204020303" pitchFamily="34" charset="-79"/>
              </a:rPr>
              <a:t> 2021/22).</a:t>
            </a:r>
          </a:p>
          <a:p>
            <a:pPr marL="0" indent="0">
              <a:buFont typeface="Arial" panose="020B0604020202020204" pitchFamily="34" charset="0"/>
              <a:buNone/>
            </a:pP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9%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£27,295. 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£30,000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9% o £2,705.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hynny’n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£243.45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£27,295,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stopio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ailgychwyn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£27,295.</a:t>
            </a:r>
          </a:p>
          <a:p>
            <a:endParaRPr lang="en-GB" dirty="0">
              <a:effectLst/>
              <a:latin typeface="Futura" panose="020B0602020204020303" pitchFamily="34" charset="-79"/>
              <a:cs typeface="Futura" panose="020B0602020204020303" pitchFamily="34" charset="-79"/>
            </a:endParaRPr>
          </a:p>
        </p:txBody>
      </p:sp>
      <p:sp>
        <p:nvSpPr>
          <p:cNvPr id="18" name="Rectangle 17">
            <a:extLst>
              <a:ext uri="{FF2B5EF4-FFF2-40B4-BE49-F238E27FC236}">
                <a16:creationId xmlns:a16="http://schemas.microsoft.com/office/drawing/2014/main" id="{B889D340-228C-C54E-840A-D876133DA8A7}"/>
              </a:ext>
            </a:extLst>
          </p:cNvPr>
          <p:cNvSpPr/>
          <p:nvPr userDrawn="1"/>
        </p:nvSpPr>
        <p:spPr>
          <a:xfrm>
            <a:off x="618060" y="2454135"/>
            <a:ext cx="4575865" cy="1836919"/>
          </a:xfrm>
          <a:prstGeom prst="rect">
            <a:avLst/>
          </a:prstGeom>
          <a:noFill/>
          <a:ln w="38100">
            <a:solidFill>
              <a:srgbClr val="1887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458372-9AB6-CA45-BCE6-3049F47A735D}"/>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3" name="Picture 2">
            <a:extLst>
              <a:ext uri="{FF2B5EF4-FFF2-40B4-BE49-F238E27FC236}">
                <a16:creationId xmlns:a16="http://schemas.microsoft.com/office/drawing/2014/main" id="{0FD22E18-0346-C241-8B97-A11E0240EEA1}"/>
              </a:ext>
            </a:extLst>
          </p:cNvPr>
          <p:cNvPicPr>
            <a:picLocks noChangeAspect="1"/>
          </p:cNvPicPr>
          <p:nvPr userDrawn="1"/>
        </p:nvPicPr>
        <p:blipFill>
          <a:blip r:embed="rId2"/>
          <a:stretch>
            <a:fillRect/>
          </a:stretch>
        </p:blipFill>
        <p:spPr>
          <a:xfrm>
            <a:off x="323132" y="2788485"/>
            <a:ext cx="5165720" cy="1168219"/>
          </a:xfrm>
          <a:prstGeom prst="rect">
            <a:avLst/>
          </a:prstGeom>
        </p:spPr>
      </p:pic>
    </p:spTree>
    <p:extLst>
      <p:ext uri="{BB962C8B-B14F-4D97-AF65-F5344CB8AC3E}">
        <p14:creationId xmlns:p14="http://schemas.microsoft.com/office/powerpoint/2010/main" val="2561597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D2E0568-F930-7446-A61B-F56C4B7D7BC3}"/>
              </a:ext>
            </a:extLst>
          </p:cNvPr>
          <p:cNvSpPr/>
          <p:nvPr userDrawn="1"/>
        </p:nvSpPr>
        <p:spPr>
          <a:xfrm>
            <a:off x="509644" y="479901"/>
            <a:ext cx="5419492" cy="5355312"/>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trothwy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enillion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tueddu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dechrau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ychydig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effaith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chwyddiant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cost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gynyddol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nwyddau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3. </a:t>
            </a:r>
            <a:r>
              <a:rPr lang="en-GB" sz="1800" b="1" i="0" kern="1200" dirty="0" err="1">
                <a:solidFill>
                  <a:srgbClr val="00303C"/>
                </a:solidFill>
                <a:effectLst/>
                <a:latin typeface="Futura" panose="020B0602020204020303" pitchFamily="34" charset="-79"/>
                <a:ea typeface="+mn-ea"/>
                <a:cs typeface="Futura" panose="020B0602020204020303" pitchFamily="34" charset="-79"/>
              </a:rPr>
              <a:t>Ar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ôl</a:t>
            </a:r>
            <a:r>
              <a:rPr lang="en-GB" sz="1800" b="1" i="0" kern="1200" dirty="0">
                <a:solidFill>
                  <a:srgbClr val="00303C"/>
                </a:solidFill>
                <a:effectLst/>
                <a:latin typeface="Futura" panose="020B0602020204020303" pitchFamily="34" charset="-79"/>
                <a:ea typeface="+mn-ea"/>
                <a:cs typeface="Futura" panose="020B0602020204020303" pitchFamily="34" charset="-79"/>
              </a:rPr>
              <a:t> 30 </a:t>
            </a:r>
            <a:r>
              <a:rPr lang="en-GB" sz="1800" b="1" i="0" kern="1200" dirty="0" err="1">
                <a:solidFill>
                  <a:srgbClr val="00303C"/>
                </a:solidFill>
                <a:effectLst/>
                <a:latin typeface="Futura" panose="020B0602020204020303" pitchFamily="34" charset="-79"/>
                <a:ea typeface="+mn-ea"/>
                <a:cs typeface="Futura" panose="020B0602020204020303" pitchFamily="34" charset="-79"/>
              </a:rPr>
              <a:t>mlynedd</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mae’r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holl</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ddyled</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sy’n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weddill</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cael</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ei</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dileu</a:t>
            </a:r>
            <a:r>
              <a:rPr lang="en-GB" sz="1800" b="1" i="0" kern="1200" dirty="0">
                <a:solidFill>
                  <a:srgbClr val="00303C"/>
                </a:solidFill>
                <a:effectLst/>
                <a:latin typeface="Futura" panose="020B0602020204020303" pitchFamily="34" charset="-79"/>
                <a:ea typeface="+mn-ea"/>
                <a:cs typeface="Futura" panose="020B0602020204020303" pitchFamily="34" charset="-79"/>
              </a:rPr>
              <a:t>.</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err="1">
                <a:solidFill>
                  <a:srgbClr val="00303C"/>
                </a:solidFill>
                <a:effectLst/>
                <a:latin typeface="Futura" panose="020B0602020204020303" pitchFamily="34" charset="-79"/>
                <a:ea typeface="+mn-ea"/>
                <a:cs typeface="Futura" panose="020B0602020204020303" pitchFamily="34" charset="-79"/>
              </a:rPr>
              <a:t>Os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unrhyw</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arian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dal </a:t>
            </a:r>
            <a:r>
              <a:rPr lang="en-GB" sz="1800" b="0" i="0" kern="1200" dirty="0" err="1">
                <a:solidFill>
                  <a:srgbClr val="00303C"/>
                </a:solidFill>
                <a:effectLst/>
                <a:latin typeface="Futura" panose="020B0602020204020303" pitchFamily="34" charset="-79"/>
                <a:ea typeface="+mn-ea"/>
                <a:cs typeface="Futura" panose="020B0602020204020303" pitchFamily="34" charset="-79"/>
              </a:rPr>
              <a:t>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fod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ddyledus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gennych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benthyciad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myfyrwyr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ôl</a:t>
            </a:r>
            <a:r>
              <a:rPr lang="en-GB" sz="1800" b="0" i="0" kern="1200" dirty="0">
                <a:solidFill>
                  <a:srgbClr val="00303C"/>
                </a:solidFill>
                <a:effectLst/>
                <a:latin typeface="Futura" panose="020B0602020204020303" pitchFamily="34" charset="-79"/>
                <a:ea typeface="+mn-ea"/>
                <a:cs typeface="Futura" panose="020B0602020204020303" pitchFamily="34" charset="-79"/>
              </a:rPr>
              <a:t> 30 </a:t>
            </a:r>
            <a:r>
              <a:rPr lang="en-GB" sz="1800" b="0" i="0" kern="1200" dirty="0" err="1">
                <a:solidFill>
                  <a:srgbClr val="00303C"/>
                </a:solidFill>
                <a:effectLst/>
                <a:latin typeface="Futura" panose="020B0602020204020303" pitchFamily="34" charset="-79"/>
                <a:ea typeface="+mn-ea"/>
                <a:cs typeface="Futura" panose="020B0602020204020303" pitchFamily="34" charset="-79"/>
              </a:rPr>
              <a:t>mlynedd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o’r</a:t>
            </a:r>
            <a:r>
              <a:rPr lang="en-GB" sz="1800" b="0" i="0" kern="1200" dirty="0">
                <a:solidFill>
                  <a:srgbClr val="00303C"/>
                </a:solidFill>
                <a:effectLst/>
                <a:latin typeface="Futura" panose="020B0602020204020303" pitchFamily="34" charset="-79"/>
                <a:ea typeface="+mn-ea"/>
                <a:cs typeface="Futura" panose="020B0602020204020303" pitchFamily="34" charset="-79"/>
              </a:rPr>
              <a:t> mis </a:t>
            </a:r>
            <a:r>
              <a:rPr lang="en-GB" sz="1800" b="0" i="0" kern="1200" dirty="0" err="1">
                <a:solidFill>
                  <a:srgbClr val="00303C"/>
                </a:solidFill>
                <a:effectLst/>
                <a:latin typeface="Futura" panose="020B0602020204020303" pitchFamily="34" charset="-79"/>
                <a:ea typeface="+mn-ea"/>
                <a:cs typeface="Futura" panose="020B0602020204020303" pitchFamily="34" charset="-79"/>
              </a:rPr>
              <a:t>Ebrill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ôl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graddio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ddyled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chanslo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na</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swydd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dros</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trothwy</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hynny’n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golygu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na</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a:t>
            </a:r>
            <a:r>
              <a:rPr lang="en-GB" sz="1800" b="0" i="0" kern="1200" dirty="0">
                <a:solidFill>
                  <a:srgbClr val="00303C"/>
                </a:solidFill>
                <a:effectLst/>
                <a:latin typeface="Futura" panose="020B0602020204020303" pitchFamily="34" charset="-79"/>
                <a:ea typeface="+mn-ea"/>
                <a:cs typeface="Futura" panose="020B0602020204020303" pitchFamily="34" charset="-79"/>
              </a:rPr>
              <a:t> ad-</a:t>
            </a:r>
            <a:r>
              <a:rPr lang="en-GB" sz="1800" b="0" i="0" kern="1200" dirty="0" err="1">
                <a:solidFill>
                  <a:srgbClr val="00303C"/>
                </a:solidFill>
                <a:effectLst/>
                <a:latin typeface="Futura" panose="020B0602020204020303" pitchFamily="34" charset="-79"/>
                <a:ea typeface="+mn-ea"/>
                <a:cs typeface="Futura" panose="020B0602020204020303" pitchFamily="34" charset="-79"/>
              </a:rPr>
              <a:t>dalu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ceiniog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gennych</a:t>
            </a:r>
            <a:r>
              <a:rPr lang="en-GB" sz="1800" b="0" i="0" kern="1200" dirty="0">
                <a:solidFill>
                  <a:srgbClr val="00303C"/>
                </a:solidFill>
                <a:effectLst/>
                <a:latin typeface="Futura" panose="020B0602020204020303" pitchFamily="34" charset="-79"/>
                <a:ea typeface="+mn-ea"/>
                <a:cs typeface="Futura" panose="020B0602020204020303" pitchFamily="34" charset="-79"/>
              </a:rPr>
              <a:t> £20,000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ddyledus</a:t>
            </a:r>
            <a:r>
              <a:rPr lang="en-GB" sz="1800" b="0" i="0" kern="1200" dirty="0">
                <a:solidFill>
                  <a:srgbClr val="00303C"/>
                </a:solidFill>
                <a:effectLst/>
                <a:latin typeface="Futura" panose="020B0602020204020303" pitchFamily="34" charset="-79"/>
                <a:ea typeface="+mn-ea"/>
                <a:cs typeface="Futura" panose="020B0602020204020303" pitchFamily="34" charset="-79"/>
              </a:rPr>
              <a:t> o </a:t>
            </a:r>
            <a:r>
              <a:rPr lang="en-GB" sz="1800" b="0" i="0" kern="1200" dirty="0" err="1">
                <a:solidFill>
                  <a:srgbClr val="00303C"/>
                </a:solidFill>
                <a:effectLst/>
                <a:latin typeface="Futura" panose="020B0602020204020303" pitchFamily="34" charset="-79"/>
                <a:ea typeface="+mn-ea"/>
                <a:cs typeface="Futura" panose="020B0602020204020303" pitchFamily="34" charset="-79"/>
              </a:rPr>
              <a:t>hyd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ôl</a:t>
            </a:r>
            <a:r>
              <a:rPr lang="en-GB" sz="1800" b="0" i="0" kern="1200" dirty="0">
                <a:solidFill>
                  <a:srgbClr val="00303C"/>
                </a:solidFill>
                <a:effectLst/>
                <a:latin typeface="Futura" panose="020B0602020204020303" pitchFamily="34" charset="-79"/>
                <a:ea typeface="+mn-ea"/>
                <a:cs typeface="Futura" panose="020B0602020204020303" pitchFamily="34" charset="-79"/>
              </a:rPr>
              <a:t> 30 </a:t>
            </a:r>
            <a:r>
              <a:rPr lang="en-GB" sz="1800" b="0" i="0" kern="1200" dirty="0" err="1">
                <a:solidFill>
                  <a:srgbClr val="00303C"/>
                </a:solidFill>
                <a:effectLst/>
                <a:latin typeface="Futura" panose="020B0602020204020303" pitchFamily="34" charset="-79"/>
                <a:ea typeface="+mn-ea"/>
                <a:cs typeface="Futura" panose="020B0602020204020303" pitchFamily="34" charset="-79"/>
              </a:rPr>
              <a:t>mlynedd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ddyled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chanslo</a:t>
            </a:r>
            <a:r>
              <a:rPr lang="en-GB" sz="1800" b="0" i="0" kern="1200" dirty="0">
                <a:solidFill>
                  <a:srgbClr val="00303C"/>
                </a:solidFill>
                <a:effectLst/>
                <a:latin typeface="Futura" panose="020B0602020204020303" pitchFamily="34" charset="-79"/>
                <a:ea typeface="+mn-ea"/>
                <a:cs typeface="Futura" panose="020B0602020204020303" pitchFamily="34" charset="-79"/>
              </a:rPr>
              <a:t>, ac </a:t>
            </a:r>
            <a:r>
              <a:rPr lang="en-GB" sz="1800" b="0" i="0" kern="1200" dirty="0" err="1">
                <a:solidFill>
                  <a:srgbClr val="00303C"/>
                </a:solidFill>
                <a:effectLst/>
                <a:latin typeface="Futura" panose="020B0602020204020303" pitchFamily="34" charset="-79"/>
                <a:ea typeface="+mn-ea"/>
                <a:cs typeface="Futura" panose="020B0602020204020303" pitchFamily="34" charset="-79"/>
              </a:rPr>
              <a:t>ni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gennych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unrhyw</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arian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ddyledus</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p:txBody>
      </p:sp>
      <p:sp>
        <p:nvSpPr>
          <p:cNvPr id="3" name="Rectangle 2">
            <a:extLst>
              <a:ext uri="{FF2B5EF4-FFF2-40B4-BE49-F238E27FC236}">
                <a16:creationId xmlns:a16="http://schemas.microsoft.com/office/drawing/2014/main" id="{66FEB183-5D4A-BA48-B1AC-B7B977520856}"/>
              </a:ext>
            </a:extLst>
          </p:cNvPr>
          <p:cNvSpPr/>
          <p:nvPr userDrawn="1"/>
        </p:nvSpPr>
        <p:spPr>
          <a:xfrm>
            <a:off x="6251713" y="479901"/>
            <a:ext cx="5625548" cy="5078313"/>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4. Mae ad-</a:t>
            </a:r>
            <a:r>
              <a:rPr lang="en-GB" sz="1800" b="1" i="0" kern="1200" dirty="0" err="1">
                <a:solidFill>
                  <a:srgbClr val="00303C"/>
                </a:solidFill>
                <a:effectLst/>
                <a:latin typeface="Futura" panose="020B0602020204020303" pitchFamily="34" charset="-79"/>
                <a:ea typeface="+mn-ea"/>
                <a:cs typeface="Futura" panose="020B0602020204020303" pitchFamily="34" charset="-79"/>
              </a:rPr>
              <a:t>daliadau’r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benthyciad</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cael</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eu</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gwneud</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awtomatig</a:t>
            </a:r>
            <a:r>
              <a:rPr lang="en-GB" sz="1800" b="1" i="0" kern="1200" dirty="0">
                <a:solidFill>
                  <a:srgbClr val="00303C"/>
                </a:solidFill>
                <a:effectLst/>
                <a:latin typeface="Futura" panose="020B0602020204020303" pitchFamily="34" charset="-79"/>
                <a:ea typeface="+mn-ea"/>
                <a:cs typeface="Futura" panose="020B0602020204020303" pitchFamily="34" charset="-79"/>
              </a:rPr>
              <a:t>.</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err="1">
                <a:solidFill>
                  <a:srgbClr val="00303C"/>
                </a:solidFill>
                <a:effectLst/>
                <a:latin typeface="Futura" panose="020B0602020204020303" pitchFamily="34" charset="-79"/>
                <a:ea typeface="+mn-ea"/>
                <a:cs typeface="Futura" panose="020B0602020204020303" pitchFamily="34" charset="-79"/>
              </a:rPr>
              <a:t>Mae’r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holl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fenthyciadau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myfyrwyr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ers</a:t>
            </a:r>
            <a:r>
              <a:rPr lang="en-GB" sz="1800" b="0" i="0" kern="1200" dirty="0">
                <a:solidFill>
                  <a:srgbClr val="00303C"/>
                </a:solidFill>
                <a:effectLst/>
                <a:latin typeface="Futura" panose="020B0602020204020303" pitchFamily="34" charset="-79"/>
                <a:ea typeface="+mn-ea"/>
                <a:cs typeface="Futura" panose="020B0602020204020303" pitchFamily="34" charset="-79"/>
              </a:rPr>
              <a:t> 1998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eu</a:t>
            </a:r>
            <a:r>
              <a:rPr lang="en-GB" sz="1800" b="0" i="0" kern="1200" dirty="0">
                <a:solidFill>
                  <a:srgbClr val="00303C"/>
                </a:solidFill>
                <a:effectLst/>
                <a:latin typeface="Futura" panose="020B0602020204020303" pitchFamily="34" charset="-79"/>
                <a:ea typeface="+mn-ea"/>
                <a:cs typeface="Futura" panose="020B0602020204020303" pitchFamily="34" charset="-79"/>
              </a:rPr>
              <a:t> had-</a:t>
            </a:r>
            <a:r>
              <a:rPr lang="en-GB" sz="1800" b="0" i="0" kern="1200" dirty="0" err="1">
                <a:solidFill>
                  <a:srgbClr val="00303C"/>
                </a:solidFill>
                <a:effectLst/>
                <a:latin typeface="Futura" panose="020B0602020204020303" pitchFamily="34" charset="-79"/>
                <a:ea typeface="+mn-ea"/>
                <a:cs typeface="Futura" panose="020B0602020204020303" pitchFamily="34" charset="-79"/>
              </a:rPr>
              <a:t>dalu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trwy’r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gyflogres</a:t>
            </a:r>
            <a:r>
              <a:rPr lang="en-GB" sz="1800" b="0" i="0" kern="1200" dirty="0">
                <a:solidFill>
                  <a:srgbClr val="00303C"/>
                </a:solidFill>
                <a:effectLst/>
                <a:latin typeface="Futura" panose="020B0602020204020303" pitchFamily="34" charset="-79"/>
                <a:ea typeface="+mn-ea"/>
                <a:cs typeface="Futura" panose="020B0602020204020303" pitchFamily="34" charset="-79"/>
              </a:rPr>
              <a:t> –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hyn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golygu</a:t>
            </a:r>
            <a:r>
              <a:rPr lang="en-GB" sz="1800" b="0" i="0" kern="1200" dirty="0">
                <a:solidFill>
                  <a:srgbClr val="00303C"/>
                </a:solidFill>
                <a:effectLst/>
                <a:latin typeface="Futura" panose="020B0602020204020303" pitchFamily="34" charset="-79"/>
                <a:ea typeface="+mn-ea"/>
                <a:cs typeface="Futura" panose="020B0602020204020303" pitchFamily="34" charset="-79"/>
              </a:rPr>
              <a:t> pan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gweithio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cyflogwr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didynnu’r</a:t>
            </a:r>
            <a:r>
              <a:rPr lang="en-GB" sz="1800" b="0" i="0" kern="1200" dirty="0">
                <a:solidFill>
                  <a:srgbClr val="00303C"/>
                </a:solidFill>
                <a:effectLst/>
                <a:latin typeface="Futura" panose="020B0602020204020303" pitchFamily="34" charset="-79"/>
                <a:ea typeface="+mn-ea"/>
                <a:cs typeface="Futura" panose="020B0602020204020303" pitchFamily="34" charset="-79"/>
              </a:rPr>
              <a:t> ad-</a:t>
            </a:r>
            <a:r>
              <a:rPr lang="en-GB" sz="1800" b="0" i="0" kern="1200" dirty="0" err="1">
                <a:solidFill>
                  <a:srgbClr val="00303C"/>
                </a:solidFill>
                <a:effectLst/>
                <a:latin typeface="Futura" panose="020B0602020204020303" pitchFamily="34" charset="-79"/>
                <a:ea typeface="+mn-ea"/>
                <a:cs typeface="Futura" panose="020B0602020204020303" pitchFamily="34" charset="-79"/>
              </a:rPr>
              <a:t>daliadau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cyflog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a:t>
            </a:r>
            <a:r>
              <a:rPr lang="en-GB" sz="1800" b="0" i="0" kern="1200" dirty="0">
                <a:solidFill>
                  <a:srgbClr val="00303C"/>
                </a:solidFill>
                <a:effectLst/>
                <a:latin typeface="Futura" panose="020B0602020204020303" pitchFamily="34" charset="-79"/>
                <a:ea typeface="+mn-ea"/>
                <a:cs typeface="Futura" panose="020B0602020204020303" pitchFamily="34" charset="-79"/>
              </a:rPr>
              <a:t> chi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byddwn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edrych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hyn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fanylach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nes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ymlaen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nhw</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didynnu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eisoes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swm</a:t>
            </a:r>
            <a:r>
              <a:rPr lang="en-GB" sz="1800" b="0" i="0" kern="1200" dirty="0">
                <a:solidFill>
                  <a:srgbClr val="00303C"/>
                </a:solidFill>
                <a:effectLst/>
                <a:latin typeface="Futura" panose="020B0602020204020303" pitchFamily="34" charset="-79"/>
                <a:ea typeface="+mn-ea"/>
                <a:cs typeface="Futura" panose="020B0602020204020303" pitchFamily="34" charset="-79"/>
              </a:rPr>
              <a:t> a </a:t>
            </a:r>
            <a:r>
              <a:rPr lang="en-GB" sz="1800" b="0" i="0" kern="1200" dirty="0" err="1">
                <a:solidFill>
                  <a:srgbClr val="00303C"/>
                </a:solidFill>
                <a:effectLst/>
                <a:latin typeface="Futura" panose="020B0602020204020303" pitchFamily="34" charset="-79"/>
                <a:ea typeface="+mn-ea"/>
                <a:cs typeface="Futura" panose="020B0602020204020303" pitchFamily="34" charset="-79"/>
              </a:rPr>
              <a:t>gewch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cyfrif</a:t>
            </a:r>
            <a:r>
              <a:rPr lang="en-GB" sz="1800" b="0" i="0" kern="1200" dirty="0">
                <a:solidFill>
                  <a:srgbClr val="00303C"/>
                </a:solidFill>
                <a:effectLst/>
                <a:latin typeface="Futura" panose="020B0602020204020303" pitchFamily="34" charset="-79"/>
                <a:ea typeface="+mn-ea"/>
                <a:cs typeface="Futura" panose="020B0602020204020303" pitchFamily="34" charset="-79"/>
              </a:rPr>
              <a:t> banc bob mis. Felly, does dim </a:t>
            </a:r>
            <a:r>
              <a:rPr lang="en-GB" sz="1800" b="0" i="0" kern="1200" dirty="0" err="1">
                <a:solidFill>
                  <a:srgbClr val="00303C"/>
                </a:solidFill>
                <a:effectLst/>
                <a:latin typeface="Futura" panose="020B0602020204020303" pitchFamily="34" charset="-79"/>
                <a:ea typeface="+mn-ea"/>
                <a:cs typeface="Futura" panose="020B0602020204020303" pitchFamily="34" charset="-79"/>
              </a:rPr>
              <a:t>angen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a:t>
            </a:r>
            <a:r>
              <a:rPr lang="en-GB" sz="1800" b="0" i="0" kern="1200" dirty="0">
                <a:solidFill>
                  <a:srgbClr val="00303C"/>
                </a:solidFill>
                <a:effectLst/>
                <a:latin typeface="Futura" panose="020B0602020204020303" pitchFamily="34" charset="-79"/>
                <a:ea typeface="+mn-ea"/>
                <a:cs typeface="Futura" panose="020B0602020204020303" pitchFamily="34" charset="-79"/>
              </a:rPr>
              <a:t> chi </a:t>
            </a:r>
            <a:r>
              <a:rPr lang="en-GB" sz="1800" b="0" i="0" kern="1200" dirty="0" err="1">
                <a:solidFill>
                  <a:srgbClr val="00303C"/>
                </a:solidFill>
                <a:effectLst/>
                <a:latin typeface="Futura" panose="020B0602020204020303" pitchFamily="34" charset="-79"/>
                <a:ea typeface="+mn-ea"/>
                <a:cs typeface="Futura" panose="020B0602020204020303" pitchFamily="34" charset="-79"/>
              </a:rPr>
              <a:t>boeni</a:t>
            </a:r>
            <a:r>
              <a:rPr lang="en-GB" sz="1800" b="0" i="0" kern="1200" dirty="0">
                <a:solidFill>
                  <a:srgbClr val="00303C"/>
                </a:solidFill>
                <a:effectLst/>
                <a:latin typeface="Futura" panose="020B0602020204020303" pitchFamily="34" charset="-79"/>
                <a:ea typeface="+mn-ea"/>
                <a:cs typeface="Futura" panose="020B0602020204020303" pitchFamily="34" charset="-79"/>
              </a:rPr>
              <a:t> am </a:t>
            </a:r>
            <a:r>
              <a:rPr lang="en-GB" sz="1800" b="0" i="0" kern="1200" dirty="0" err="1">
                <a:solidFill>
                  <a:srgbClr val="00303C"/>
                </a:solidFill>
                <a:effectLst/>
                <a:latin typeface="Futura" panose="020B0602020204020303" pitchFamily="34" charset="-79"/>
                <a:ea typeface="+mn-ea"/>
                <a:cs typeface="Futura" panose="020B0602020204020303" pitchFamily="34" charset="-79"/>
              </a:rPr>
              <a:t>drefnu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sut</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dalu’r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ddyled</a:t>
            </a:r>
            <a:r>
              <a:rPr lang="en-GB" sz="1800" b="0" i="0" kern="1200" dirty="0">
                <a:solidFill>
                  <a:srgbClr val="00303C"/>
                </a:solidFill>
                <a:effectLst/>
                <a:latin typeface="Futura" panose="020B0602020204020303" pitchFamily="34" charset="-79"/>
                <a:ea typeface="+mn-ea"/>
                <a:cs typeface="Futura" panose="020B0602020204020303" pitchFamily="34" charset="-79"/>
              </a:rPr>
              <a:t> – </a:t>
            </a:r>
            <a:r>
              <a:rPr lang="en-GB" sz="1800" b="0" i="0" kern="1200" dirty="0" err="1">
                <a:solidFill>
                  <a:srgbClr val="00303C"/>
                </a:solidFill>
                <a:effectLst/>
                <a:latin typeface="Futura" panose="020B0602020204020303" pitchFamily="34" charset="-79"/>
                <a:ea typeface="+mn-ea"/>
                <a:cs typeface="Futura" panose="020B0602020204020303" pitchFamily="34" charset="-79"/>
              </a:rPr>
              <a:t>caiff</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thalu’n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awtomatig</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5. NID </a:t>
            </a:r>
            <a:r>
              <a:rPr lang="en-GB" sz="1800" b="1" i="0" kern="1200" dirty="0" err="1">
                <a:solidFill>
                  <a:srgbClr val="00303C"/>
                </a:solidFill>
                <a:effectLst/>
                <a:latin typeface="Futura" panose="020B0602020204020303" pitchFamily="34" charset="-79"/>
                <a:ea typeface="+mn-ea"/>
                <a:cs typeface="Futura" panose="020B0602020204020303" pitchFamily="34" charset="-79"/>
              </a:rPr>
              <a:t>yw</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benthyciadau</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myfyrwyr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yn</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mynd</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ar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ffeiliau</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credyd</a:t>
            </a:r>
            <a:r>
              <a:rPr lang="en-GB" sz="1800" b="1" i="0" kern="1200" dirty="0">
                <a:solidFill>
                  <a:srgbClr val="00303C"/>
                </a:solidFill>
                <a:effectLst/>
                <a:latin typeface="Futura" panose="020B0602020204020303" pitchFamily="34" charset="-79"/>
                <a:ea typeface="+mn-ea"/>
                <a:cs typeface="Futura" panose="020B0602020204020303" pitchFamily="34" charset="-79"/>
              </a:rPr>
              <a:t>.</a:t>
            </a:r>
          </a:p>
          <a:p>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a:solidFill>
                  <a:srgbClr val="00303C"/>
                </a:solidFill>
                <a:effectLst/>
                <a:latin typeface="Futura" panose="020B0602020204020303" pitchFamily="34" charset="-79"/>
                <a:ea typeface="+mn-ea"/>
                <a:cs typeface="Futura" panose="020B0602020204020303" pitchFamily="34" charset="-79"/>
              </a:rPr>
              <a:t>Pan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benthyca</a:t>
            </a:r>
            <a:r>
              <a:rPr lang="en-GB" sz="1800" b="0" i="0" kern="1200" dirty="0">
                <a:solidFill>
                  <a:srgbClr val="00303C"/>
                </a:solidFill>
                <a:effectLst/>
                <a:latin typeface="Futura" panose="020B0602020204020303" pitchFamily="34" charset="-79"/>
                <a:ea typeface="+mn-ea"/>
                <a:cs typeface="Futura" panose="020B0602020204020303" pitchFamily="34" charset="-79"/>
              </a:rPr>
              <a:t> o </a:t>
            </a:r>
            <a:r>
              <a:rPr lang="en-GB" sz="1800" b="0" i="0" kern="1200" dirty="0" err="1">
                <a:solidFill>
                  <a:srgbClr val="00303C"/>
                </a:solidFill>
                <a:effectLst/>
                <a:latin typeface="Futura" panose="020B0602020204020303" pitchFamily="34" charset="-79"/>
                <a:ea typeface="+mn-ea"/>
                <a:cs typeface="Futura" panose="020B0602020204020303" pitchFamily="34" charset="-79"/>
              </a:rPr>
              <a:t>fanc</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gyfer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cerdyn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credyd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benthyciad</a:t>
            </a:r>
            <a:r>
              <a:rPr lang="en-GB" sz="1800" b="0" i="0" kern="1200" dirty="0">
                <a:solidFill>
                  <a:srgbClr val="00303C"/>
                </a:solidFill>
                <a:effectLst/>
                <a:latin typeface="Futura" panose="020B0602020204020303" pitchFamily="34" charset="-79"/>
                <a:ea typeface="+mn-ea"/>
                <a:cs typeface="Futura" panose="020B0602020204020303" pitchFamily="34" charset="-79"/>
              </a:rPr>
              <a:t> neu </a:t>
            </a:r>
            <a:r>
              <a:rPr lang="en-GB" sz="1800" b="0" i="0" kern="1200" dirty="0" err="1">
                <a:solidFill>
                  <a:srgbClr val="00303C"/>
                </a:solidFill>
                <a:effectLst/>
                <a:latin typeface="Futura" panose="020B0602020204020303" pitchFamily="34" charset="-79"/>
                <a:ea typeface="+mn-ea"/>
                <a:cs typeface="Futura" panose="020B0602020204020303" pitchFamily="34" charset="-79"/>
              </a:rPr>
              <a:t>forgais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benthycwyr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endParaRPr lang="en-GB" sz="1800" b="0" i="0" kern="1200" dirty="0">
              <a:solidFill>
                <a:srgbClr val="00303C"/>
              </a:solidFill>
              <a:effectLst/>
              <a:latin typeface="Futura" panose="020B0602020204020303" pitchFamily="34" charset="-79"/>
              <a:ea typeface="+mn-ea"/>
              <a:cs typeface="Futura" panose="020B0602020204020303" pitchFamily="34" charset="-79"/>
            </a:endParaRPr>
          </a:p>
        </p:txBody>
      </p:sp>
      <p:sp>
        <p:nvSpPr>
          <p:cNvPr id="9" name="TextBox 8">
            <a:extLst>
              <a:ext uri="{FF2B5EF4-FFF2-40B4-BE49-F238E27FC236}">
                <a16:creationId xmlns:a16="http://schemas.microsoft.com/office/drawing/2014/main" id="{93EC9D5A-C403-074A-B509-EDBDAC6396D1}"/>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498464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04C486E-F6D1-BB41-845F-EEEF1B01AFA3}"/>
              </a:ext>
            </a:extLst>
          </p:cNvPr>
          <p:cNvSpPr/>
          <p:nvPr userDrawn="1"/>
        </p:nvSpPr>
        <p:spPr>
          <a:xfrm>
            <a:off x="545736" y="439590"/>
            <a:ext cx="5795429" cy="4801314"/>
          </a:xfrm>
          <a:prstGeom prst="rect">
            <a:avLst/>
          </a:prstGeom>
        </p:spPr>
        <p:txBody>
          <a:bodyPr wrap="square">
            <a:spAutoFit/>
          </a:bodyPr>
          <a:lstStyle/>
          <a:p>
            <a:r>
              <a:rPr lang="en-GB" sz="1800" b="0" i="0" kern="1200" dirty="0" err="1">
                <a:solidFill>
                  <a:srgbClr val="00303C"/>
                </a:solidFill>
                <a:effectLst/>
                <a:latin typeface="Futura" panose="020B0602020204020303" pitchFamily="34" charset="-79"/>
                <a:ea typeface="+mn-ea"/>
                <a:cs typeface="Futura" panose="020B0602020204020303" pitchFamily="34" charset="-79"/>
              </a:rPr>
              <a:t>edrych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dri</a:t>
            </a:r>
            <a:r>
              <a:rPr lang="en-GB" sz="1800" b="0" i="0" kern="1200" dirty="0">
                <a:solidFill>
                  <a:srgbClr val="00303C"/>
                </a:solidFill>
                <a:effectLst/>
                <a:latin typeface="Futura" panose="020B0602020204020303" pitchFamily="34" charset="-79"/>
                <a:ea typeface="+mn-ea"/>
                <a:cs typeface="Futura" panose="020B0602020204020303" pitchFamily="34" charset="-79"/>
              </a:rPr>
              <a:t> darn o </a:t>
            </a:r>
            <a:r>
              <a:rPr lang="en-GB" sz="1800" b="0" i="0" kern="1200" dirty="0" err="1">
                <a:solidFill>
                  <a:srgbClr val="00303C"/>
                </a:solidFill>
                <a:effectLst/>
                <a:latin typeface="Futura" panose="020B0602020204020303" pitchFamily="34" charset="-79"/>
                <a:ea typeface="+mn-ea"/>
                <a:cs typeface="Futura" panose="020B0602020204020303" pitchFamily="34" charset="-79"/>
              </a:rPr>
              <a:t>wybodaeth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penderfynu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p’un</a:t>
            </a:r>
            <a:r>
              <a:rPr lang="en-GB" sz="1800" b="0" i="0" kern="1200" dirty="0">
                <a:solidFill>
                  <a:srgbClr val="00303C"/>
                </a:solidFill>
                <a:effectLst/>
                <a:latin typeface="Futura" panose="020B0602020204020303" pitchFamily="34" charset="-79"/>
                <a:ea typeface="+mn-ea"/>
                <a:cs typeface="Futura" panose="020B0602020204020303" pitchFamily="34" charset="-79"/>
              </a:rPr>
              <a:t> ai </a:t>
            </a:r>
            <a:r>
              <a:rPr lang="en-GB" sz="1800" b="0" i="0" kern="1200" dirty="0" err="1">
                <a:solidFill>
                  <a:srgbClr val="00303C"/>
                </a:solidFill>
                <a:effectLst/>
                <a:latin typeface="Futura" panose="020B0602020204020303" pitchFamily="34" charset="-79"/>
                <a:ea typeface="+mn-ea"/>
                <a:cs typeface="Futura" panose="020B0602020204020303" pitchFamily="34" charset="-79"/>
              </a:rPr>
              <a:t>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roi’r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benthyciad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a:t>
            </a:r>
            <a:r>
              <a:rPr lang="en-GB" sz="1800" b="0" i="0" kern="1200" dirty="0">
                <a:solidFill>
                  <a:srgbClr val="00303C"/>
                </a:solidFill>
                <a:effectLst/>
                <a:latin typeface="Futura" panose="020B0602020204020303" pitchFamily="34" charset="-79"/>
                <a:ea typeface="+mn-ea"/>
                <a:cs typeface="Futura" panose="020B0602020204020303" pitchFamily="34" charset="-79"/>
              </a:rPr>
              <a:t> chi ai </a:t>
            </a:r>
            <a:r>
              <a:rPr lang="en-GB" sz="1800" b="0" i="0" kern="1200" dirty="0" err="1">
                <a:solidFill>
                  <a:srgbClr val="00303C"/>
                </a:solidFill>
                <a:effectLst/>
                <a:latin typeface="Futura" panose="020B0602020204020303" pitchFamily="34" charset="-79"/>
                <a:ea typeface="+mn-ea"/>
                <a:cs typeface="Futura" panose="020B0602020204020303" pitchFamily="34" charset="-79"/>
              </a:rPr>
              <a:t>peidio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ffurflen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gais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unrhyw</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ymwneud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blaenorol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gyda</a:t>
            </a:r>
            <a:r>
              <a:rPr lang="en-GB" sz="1800" b="0" i="0" kern="1200" dirty="0">
                <a:solidFill>
                  <a:srgbClr val="00303C"/>
                </a:solidFill>
                <a:effectLst/>
                <a:latin typeface="Futura" panose="020B0602020204020303" pitchFamily="34" charset="-79"/>
                <a:ea typeface="+mn-ea"/>
                <a:cs typeface="Futura" panose="020B0602020204020303" pitchFamily="34" charset="-79"/>
              </a:rPr>
              <a:t> chi; ac,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hollbwysig</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wybodaeth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ffeiliau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gwirio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credyd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hanes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credyd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restru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ffeiliau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hyn</a:t>
            </a:r>
            <a:r>
              <a:rPr lang="en-GB" sz="1800" b="0" i="0" kern="1200" dirty="0">
                <a:solidFill>
                  <a:srgbClr val="00303C"/>
                </a:solidFill>
                <a:effectLst/>
                <a:latin typeface="Futura" panose="020B0602020204020303" pitchFamily="34" charset="-79"/>
                <a:ea typeface="+mn-ea"/>
                <a:cs typeface="Futura" panose="020B0602020204020303" pitchFamily="34" charset="-79"/>
              </a:rPr>
              <a:t> – </a:t>
            </a:r>
            <a:r>
              <a:rPr lang="en-GB" sz="1800" b="0" i="0" kern="1200" dirty="0" err="1">
                <a:solidFill>
                  <a:srgbClr val="00303C"/>
                </a:solidFill>
                <a:effectLst/>
                <a:latin typeface="Futura" panose="020B0602020204020303" pitchFamily="34" charset="-79"/>
                <a:ea typeface="+mn-ea"/>
                <a:cs typeface="Futura" panose="020B0602020204020303" pitchFamily="34" charset="-79"/>
              </a:rPr>
              <a:t>ond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benthyciadau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myfyrwyr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cynnwys</a:t>
            </a:r>
            <a:r>
              <a:rPr lang="en-GB" sz="1800" b="0" i="0" kern="1200" dirty="0">
                <a:solidFill>
                  <a:srgbClr val="00303C"/>
                </a:solidFill>
                <a:effectLst/>
                <a:latin typeface="Futura" panose="020B0602020204020303" pitchFamily="34" charset="-79"/>
                <a:ea typeface="+mn-ea"/>
                <a:cs typeface="Futura" panose="020B0602020204020303" pitchFamily="34" charset="-79"/>
              </a:rPr>
              <a:t>. Mae </a:t>
            </a:r>
            <a:r>
              <a:rPr lang="en-GB" sz="1800" b="0" i="0" kern="1200" dirty="0" err="1">
                <a:solidFill>
                  <a:srgbClr val="00303C"/>
                </a:solidFill>
                <a:effectLst/>
                <a:latin typeface="Futura" panose="020B0602020204020303" pitchFamily="34" charset="-79"/>
                <a:ea typeface="+mn-ea"/>
                <a:cs typeface="Futura" panose="020B0602020204020303" pitchFamily="34" charset="-79"/>
              </a:rPr>
              <a:t>hyn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golygu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na</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arian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ddyledus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gennych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fenthyciad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myfyriwr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effeithio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ba</a:t>
            </a:r>
            <a:r>
              <a:rPr lang="en-GB" sz="1800" b="0" i="0" kern="1200" dirty="0">
                <a:solidFill>
                  <a:srgbClr val="00303C"/>
                </a:solidFill>
                <a:effectLst/>
                <a:latin typeface="Futura" panose="020B0602020204020303" pitchFamily="34" charset="-79"/>
                <a:ea typeface="+mn-ea"/>
                <a:cs typeface="Futura" panose="020B0602020204020303" pitchFamily="34" charset="-79"/>
              </a:rPr>
              <a:t> mor </a:t>
            </a:r>
            <a:r>
              <a:rPr lang="en-GB" sz="1800" b="0" i="0" kern="1200" dirty="0" err="1">
                <a:solidFill>
                  <a:srgbClr val="00303C"/>
                </a:solidFill>
                <a:effectLst/>
                <a:latin typeface="Futura" panose="020B0602020204020303" pitchFamily="34" charset="-79"/>
                <a:ea typeface="+mn-ea"/>
                <a:cs typeface="Futura" panose="020B0602020204020303" pitchFamily="34" charset="-79"/>
              </a:rPr>
              <a:t>deilwng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ydych</a:t>
            </a:r>
            <a:r>
              <a:rPr lang="en-GB" sz="1800" b="0" i="0" kern="1200" dirty="0">
                <a:solidFill>
                  <a:srgbClr val="00303C"/>
                </a:solidFill>
                <a:effectLst/>
                <a:latin typeface="Futura" panose="020B0602020204020303" pitchFamily="34" charset="-79"/>
                <a:ea typeface="+mn-ea"/>
                <a:cs typeface="Futura" panose="020B0602020204020303" pitchFamily="34" charset="-79"/>
              </a:rPr>
              <a:t> o </a:t>
            </a:r>
            <a:r>
              <a:rPr lang="en-GB" sz="1800" b="0" i="0" kern="1200" dirty="0" err="1">
                <a:solidFill>
                  <a:srgbClr val="00303C"/>
                </a:solidFill>
                <a:effectLst/>
                <a:latin typeface="Futura" panose="020B0602020204020303" pitchFamily="34" charset="-79"/>
                <a:ea typeface="+mn-ea"/>
                <a:cs typeface="Futura" panose="020B0602020204020303" pitchFamily="34" charset="-79"/>
              </a:rPr>
              <a:t>gael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credyd</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err="1">
                <a:solidFill>
                  <a:srgbClr val="00303C"/>
                </a:solidFill>
                <a:effectLst/>
                <a:latin typeface="Futura" panose="020B0602020204020303" pitchFamily="34" charset="-79"/>
                <a:ea typeface="+mn-ea"/>
                <a:cs typeface="Futura" panose="020B0602020204020303" pitchFamily="34" charset="-79"/>
              </a:rPr>
              <a:t>Llog</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ar</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fenthyciadau</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myfyrwyr</a:t>
            </a:r>
            <a:endParaRPr lang="en-GB" sz="1800" b="1"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yr</a:t>
            </a:r>
            <a:r>
              <a:rPr lang="en-GB" sz="1800" b="0" i="0" kern="1200" dirty="0">
                <a:solidFill>
                  <a:srgbClr val="00303C"/>
                </a:solidFill>
                <a:effectLst/>
                <a:latin typeface="Futura" panose="020B0602020204020303" pitchFamily="34" charset="-79"/>
                <a:ea typeface="+mn-ea"/>
                <a:cs typeface="Futura" panose="020B0602020204020303" pitchFamily="34" charset="-79"/>
              </a:rPr>
              <a:t> un </a:t>
            </a:r>
            <a:r>
              <a:rPr lang="en-GB" sz="1800" b="0" i="0" kern="1200" dirty="0" err="1">
                <a:solidFill>
                  <a:srgbClr val="00303C"/>
                </a:solidFill>
                <a:effectLst/>
                <a:latin typeface="Futura" panose="020B0602020204020303" pitchFamily="34" charset="-79"/>
                <a:ea typeface="+mn-ea"/>
                <a:cs typeface="Futura" panose="020B0602020204020303" pitchFamily="34" charset="-79"/>
              </a:rPr>
              <a:t>modd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â</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mathau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eraill</a:t>
            </a:r>
            <a:r>
              <a:rPr lang="en-GB" sz="1800" b="0" i="0" kern="1200" dirty="0">
                <a:solidFill>
                  <a:srgbClr val="00303C"/>
                </a:solidFill>
                <a:effectLst/>
                <a:latin typeface="Futura" panose="020B0602020204020303" pitchFamily="34" charset="-79"/>
                <a:ea typeface="+mn-ea"/>
                <a:cs typeface="Futura" panose="020B0602020204020303" pitchFamily="34" charset="-79"/>
              </a:rPr>
              <a:t> o </a:t>
            </a:r>
            <a:r>
              <a:rPr lang="en-GB" sz="1800" b="0" i="0" kern="1200" dirty="0" err="1">
                <a:solidFill>
                  <a:srgbClr val="00303C"/>
                </a:solidFill>
                <a:effectLst/>
                <a:latin typeface="Futura" panose="020B0602020204020303" pitchFamily="34" charset="-79"/>
                <a:ea typeface="+mn-ea"/>
                <a:cs typeface="Futura" panose="020B0602020204020303" pitchFamily="34" charset="-79"/>
              </a:rPr>
              <a:t>fenthyca</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llog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ychwanegu</a:t>
            </a:r>
            <a:r>
              <a:rPr lang="en-GB" sz="1800" b="0" i="0" kern="1200" dirty="0">
                <a:solidFill>
                  <a:srgbClr val="00303C"/>
                </a:solidFill>
                <a:effectLst/>
                <a:latin typeface="Futura" panose="020B0602020204020303" pitchFamily="34" charset="-79"/>
                <a:ea typeface="+mn-ea"/>
                <a:cs typeface="Futura" panose="020B0602020204020303" pitchFamily="34" charset="-79"/>
              </a:rPr>
              <a:t>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fenthyciadau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myfyrwyr</a:t>
            </a:r>
            <a:r>
              <a:rPr lang="en-GB" sz="1800" b="0" i="0" kern="1200" dirty="0">
                <a:solidFill>
                  <a:srgbClr val="00303C"/>
                </a:solidFill>
                <a:effectLst/>
                <a:latin typeface="Futura" panose="020B0602020204020303" pitchFamily="34" charset="-79"/>
                <a:ea typeface="+mn-ea"/>
                <a:cs typeface="Futura" panose="020B0602020204020303" pitchFamily="34" charset="-79"/>
              </a:rPr>
              <a:t> a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ystyried</a:t>
            </a:r>
            <a:r>
              <a:rPr lang="en-GB" sz="1800" b="0" i="0" kern="1200" dirty="0">
                <a:solidFill>
                  <a:srgbClr val="00303C"/>
                </a:solidFill>
                <a:effectLst/>
                <a:latin typeface="Futura" panose="020B0602020204020303" pitchFamily="34" charset="-79"/>
                <a:ea typeface="+mn-ea"/>
                <a:cs typeface="Futura" panose="020B0602020204020303" pitchFamily="34" charset="-79"/>
              </a:rPr>
              <a:t> pan </a:t>
            </a:r>
            <a:r>
              <a:rPr lang="en-GB" sz="1800" b="0" i="0" kern="1200" dirty="0" err="1">
                <a:solidFill>
                  <a:srgbClr val="00303C"/>
                </a:solidFill>
                <a:effectLst/>
                <a:latin typeface="Futura" panose="020B0602020204020303" pitchFamily="34" charset="-79"/>
                <a:ea typeface="+mn-ea"/>
                <a:cs typeface="Futura" panose="020B0602020204020303" pitchFamily="34" charset="-79"/>
              </a:rPr>
              <a:t>fydd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eich</a:t>
            </a:r>
            <a:r>
              <a:rPr lang="en-GB" sz="1800" b="0" i="0" kern="1200" dirty="0">
                <a:solidFill>
                  <a:srgbClr val="00303C"/>
                </a:solidFill>
                <a:effectLst/>
                <a:latin typeface="Futura" panose="020B0602020204020303" pitchFamily="34" charset="-79"/>
                <a:ea typeface="+mn-ea"/>
                <a:cs typeface="Futura" panose="020B0602020204020303" pitchFamily="34" charset="-79"/>
              </a:rPr>
              <a:t> ad-</a:t>
            </a:r>
            <a:r>
              <a:rPr lang="en-GB" sz="1800" b="0" i="0" kern="1200" dirty="0" err="1">
                <a:solidFill>
                  <a:srgbClr val="00303C"/>
                </a:solidFill>
                <a:effectLst/>
                <a:latin typeface="Futura" panose="020B0602020204020303" pitchFamily="34" charset="-79"/>
                <a:ea typeface="+mn-ea"/>
                <a:cs typeface="Futura" panose="020B0602020204020303" pitchFamily="34" charset="-79"/>
              </a:rPr>
              <a:t>daliadau’n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cyfrifo</a:t>
            </a:r>
            <a:r>
              <a:rPr lang="en-GB" sz="1800" b="0" i="0" kern="1200" dirty="0">
                <a:solidFill>
                  <a:srgbClr val="00303C"/>
                </a:solidFill>
                <a:effectLst/>
                <a:latin typeface="Futura" panose="020B0602020204020303" pitchFamily="34" charset="-79"/>
                <a:ea typeface="+mn-ea"/>
                <a:cs typeface="Futura" panose="020B0602020204020303" pitchFamily="34" charset="-79"/>
              </a:rPr>
              <a:t>. I </a:t>
            </a:r>
            <a:r>
              <a:rPr lang="en-GB" sz="1800" b="0" i="0" kern="1200" dirty="0" err="1">
                <a:solidFill>
                  <a:srgbClr val="00303C"/>
                </a:solidFill>
                <a:effectLst/>
                <a:latin typeface="Futura" panose="020B0602020204020303" pitchFamily="34" charset="-79"/>
                <a:ea typeface="+mn-ea"/>
                <a:cs typeface="Futura" panose="020B0602020204020303" pitchFamily="34" charset="-79"/>
              </a:rPr>
              <a:t>gael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gwybod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mwy</a:t>
            </a:r>
            <a:r>
              <a:rPr lang="en-GB" sz="1800" b="0" i="0" kern="1200" dirty="0">
                <a:solidFill>
                  <a:srgbClr val="00303C"/>
                </a:solidFill>
                <a:effectLst/>
                <a:latin typeface="Futura" panose="020B0602020204020303" pitchFamily="34" charset="-79"/>
                <a:ea typeface="+mn-ea"/>
                <a:cs typeface="Futura" panose="020B0602020204020303" pitchFamily="34" charset="-79"/>
              </a:rPr>
              <a:t> am </a:t>
            </a:r>
            <a:r>
              <a:rPr lang="en-GB" sz="1800" b="0" i="0" kern="1200" dirty="0" err="1">
                <a:solidFill>
                  <a:srgbClr val="00303C"/>
                </a:solidFill>
                <a:effectLst/>
                <a:latin typeface="Futura" panose="020B0602020204020303" pitchFamily="34" charset="-79"/>
                <a:ea typeface="+mn-ea"/>
                <a:cs typeface="Futura" panose="020B0602020204020303" pitchFamily="34" charset="-79"/>
              </a:rPr>
              <a:t>effaith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llog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fenthyca</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edrychwch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bennod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Benthyca</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p:txBody>
      </p:sp>
      <p:sp>
        <p:nvSpPr>
          <p:cNvPr id="11" name="Rounded Rectangle 10">
            <a:extLst>
              <a:ext uri="{FF2B5EF4-FFF2-40B4-BE49-F238E27FC236}">
                <a16:creationId xmlns:a16="http://schemas.microsoft.com/office/drawing/2014/main" id="{FC5AF23F-E54A-C040-9210-8A5D9A4FA1D4}"/>
              </a:ext>
            </a:extLst>
          </p:cNvPr>
          <p:cNvSpPr/>
          <p:nvPr userDrawn="1"/>
        </p:nvSpPr>
        <p:spPr>
          <a:xfrm>
            <a:off x="6597925" y="333133"/>
            <a:ext cx="5257800" cy="2777816"/>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B8D9A4-6B66-8448-B008-2A770D3AECA8}"/>
              </a:ext>
            </a:extLst>
          </p:cNvPr>
          <p:cNvSpPr/>
          <p:nvPr userDrawn="1"/>
        </p:nvSpPr>
        <p:spPr>
          <a:xfrm>
            <a:off x="7569522" y="553414"/>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31B50D99-9DB1-6945-B361-248DC5E28A6A}"/>
              </a:ext>
            </a:extLst>
          </p:cNvPr>
          <p:cNvCxnSpPr>
            <a:cxnSpLocks/>
          </p:cNvCxnSpPr>
          <p:nvPr userDrawn="1"/>
        </p:nvCxnSpPr>
        <p:spPr>
          <a:xfrm>
            <a:off x="7051812" y="1171753"/>
            <a:ext cx="3807866"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5" name="Picture 14">
            <a:extLst>
              <a:ext uri="{FF2B5EF4-FFF2-40B4-BE49-F238E27FC236}">
                <a16:creationId xmlns:a16="http://schemas.microsoft.com/office/drawing/2014/main" id="{20CECB67-57B4-7C4A-A0AA-B9BD7D2AE827}"/>
              </a:ext>
            </a:extLst>
          </p:cNvPr>
          <p:cNvPicPr>
            <a:picLocks noChangeAspect="1"/>
          </p:cNvPicPr>
          <p:nvPr userDrawn="1"/>
        </p:nvPicPr>
        <p:blipFill>
          <a:blip r:embed="rId2"/>
          <a:stretch>
            <a:fillRect/>
          </a:stretch>
        </p:blipFill>
        <p:spPr>
          <a:xfrm>
            <a:off x="6979265" y="478174"/>
            <a:ext cx="620573" cy="615762"/>
          </a:xfrm>
          <a:prstGeom prst="rect">
            <a:avLst/>
          </a:prstGeom>
        </p:spPr>
      </p:pic>
      <p:sp>
        <p:nvSpPr>
          <p:cNvPr id="16" name="Rectangle 15">
            <a:extLst>
              <a:ext uri="{FF2B5EF4-FFF2-40B4-BE49-F238E27FC236}">
                <a16:creationId xmlns:a16="http://schemas.microsoft.com/office/drawing/2014/main" id="{F7673427-C4F2-CB46-A78D-A3498190709D}"/>
              </a:ext>
            </a:extLst>
          </p:cNvPr>
          <p:cNvSpPr/>
          <p:nvPr userDrawn="1"/>
        </p:nvSpPr>
        <p:spPr>
          <a:xfrm>
            <a:off x="6979265" y="1348307"/>
            <a:ext cx="4620975" cy="1477328"/>
          </a:xfrm>
          <a:prstGeom prst="rect">
            <a:avLst/>
          </a:prstGeom>
        </p:spPr>
        <p:txBody>
          <a:bodyPr wrap="square">
            <a:spAutoFit/>
          </a:bodyPr>
          <a:lstStyle/>
          <a:p>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ffordd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benthyciadau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myfyrwyr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gweithio</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wahanol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Nghymru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Lloegr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Alban a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Gogledd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Iwerddon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Mae’r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wybodaeth</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hon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ar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gyfer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myfyriwr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Nghymru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a:t>
            </a:r>
          </a:p>
        </p:txBody>
      </p:sp>
      <p:sp>
        <p:nvSpPr>
          <p:cNvPr id="17" name="Rounded Rectangle 16">
            <a:extLst>
              <a:ext uri="{FF2B5EF4-FFF2-40B4-BE49-F238E27FC236}">
                <a16:creationId xmlns:a16="http://schemas.microsoft.com/office/drawing/2014/main" id="{E4C61798-D40D-0747-930D-92F9EE923E40}"/>
              </a:ext>
            </a:extLst>
          </p:cNvPr>
          <p:cNvSpPr/>
          <p:nvPr userDrawn="1"/>
        </p:nvSpPr>
        <p:spPr>
          <a:xfrm>
            <a:off x="6597925" y="3279176"/>
            <a:ext cx="5257800" cy="2556016"/>
          </a:xfrm>
          <a:prstGeom prst="roundRect">
            <a:avLst>
              <a:gd name="adj" fmla="val 10534"/>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CDAE068-F302-EA49-95E1-27845B6CC406}"/>
              </a:ext>
            </a:extLst>
          </p:cNvPr>
          <p:cNvSpPr/>
          <p:nvPr userDrawn="1"/>
        </p:nvSpPr>
        <p:spPr>
          <a:xfrm>
            <a:off x="7569522" y="3499457"/>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9" name="Straight Connector 18">
            <a:extLst>
              <a:ext uri="{FF2B5EF4-FFF2-40B4-BE49-F238E27FC236}">
                <a16:creationId xmlns:a16="http://schemas.microsoft.com/office/drawing/2014/main" id="{9800C458-4FF9-054A-A289-3E66307733B8}"/>
              </a:ext>
            </a:extLst>
          </p:cNvPr>
          <p:cNvCxnSpPr/>
          <p:nvPr userDrawn="1"/>
        </p:nvCxnSpPr>
        <p:spPr>
          <a:xfrm>
            <a:off x="7051812" y="4117796"/>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8" name="Picture 7">
            <a:extLst>
              <a:ext uri="{FF2B5EF4-FFF2-40B4-BE49-F238E27FC236}">
                <a16:creationId xmlns:a16="http://schemas.microsoft.com/office/drawing/2014/main" id="{A907322C-432C-584A-96D7-28895FE7ED87}"/>
              </a:ext>
            </a:extLst>
          </p:cNvPr>
          <p:cNvPicPr>
            <a:picLocks noChangeAspect="1"/>
          </p:cNvPicPr>
          <p:nvPr userDrawn="1"/>
        </p:nvPicPr>
        <p:blipFill>
          <a:blip r:embed="rId3"/>
          <a:stretch>
            <a:fillRect/>
          </a:stretch>
        </p:blipFill>
        <p:spPr>
          <a:xfrm>
            <a:off x="7008869" y="3424217"/>
            <a:ext cx="622045" cy="615762"/>
          </a:xfrm>
          <a:prstGeom prst="rect">
            <a:avLst/>
          </a:prstGeom>
        </p:spPr>
      </p:pic>
      <p:sp>
        <p:nvSpPr>
          <p:cNvPr id="9" name="Rectangle 8">
            <a:extLst>
              <a:ext uri="{FF2B5EF4-FFF2-40B4-BE49-F238E27FC236}">
                <a16:creationId xmlns:a16="http://schemas.microsoft.com/office/drawing/2014/main" id="{F66DA229-236B-284C-8269-CFEEC9CCA323}"/>
              </a:ext>
            </a:extLst>
          </p:cNvPr>
          <p:cNvSpPr/>
          <p:nvPr userDrawn="1"/>
        </p:nvSpPr>
        <p:spPr>
          <a:xfrm>
            <a:off x="6934200" y="4230384"/>
            <a:ext cx="4712064" cy="1477328"/>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Oherwydd</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ffordd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benthyciadau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myfyrwyr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had-</a:t>
            </a:r>
            <a:r>
              <a:rPr lang="en-GB" dirty="0" err="1">
                <a:solidFill>
                  <a:srgbClr val="002F3B"/>
                </a:solidFill>
                <a:effectLst/>
                <a:latin typeface="Futura" panose="020B0602020204020303" pitchFamily="34" charset="-79"/>
                <a:cs typeface="Futura" panose="020B0602020204020303" pitchFamily="34" charset="-79"/>
              </a:rPr>
              <a:t>dalu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gellid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dadlau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bod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debycach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dreth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raddedigion</a:t>
            </a:r>
            <a:r>
              <a:rPr lang="en-GB" dirty="0">
                <a:solidFill>
                  <a:srgbClr val="002F3B"/>
                </a:solidFill>
                <a:effectLst/>
                <a:latin typeface="Futura" panose="020B0602020204020303" pitchFamily="34" charset="-79"/>
                <a:cs typeface="Futura" panose="020B0602020204020303" pitchFamily="34" charset="-79"/>
              </a:rPr>
              <a:t> nag ad-</a:t>
            </a:r>
            <a:r>
              <a:rPr lang="en-GB" dirty="0" err="1">
                <a:solidFill>
                  <a:srgbClr val="002F3B"/>
                </a:solidFill>
                <a:effectLst/>
                <a:latin typeface="Futura" panose="020B0602020204020303" pitchFamily="34" charset="-79"/>
                <a:cs typeface="Futura" panose="020B0602020204020303" pitchFamily="34" charset="-79"/>
              </a:rPr>
              <a:t>daliad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benthyciad</a:t>
            </a:r>
            <a:r>
              <a:rPr lang="en-GB" dirty="0">
                <a:solidFill>
                  <a:srgbClr val="002F3B"/>
                </a:solidFill>
                <a:effectLst/>
                <a:latin typeface="Futura" panose="020B0602020204020303" pitchFamily="34" charset="-79"/>
                <a:cs typeface="Futura" panose="020B0602020204020303" pitchFamily="34" charset="-79"/>
              </a:rPr>
              <a:t>. Beth </a:t>
            </a:r>
            <a:r>
              <a:rPr lang="en-GB" dirty="0" err="1">
                <a:solidFill>
                  <a:srgbClr val="002F3B"/>
                </a:solidFill>
                <a:effectLst/>
                <a:latin typeface="Futura" panose="020B0602020204020303" pitchFamily="34" charset="-79"/>
                <a:cs typeface="Futura" panose="020B0602020204020303" pitchFamily="34" charset="-79"/>
              </a:rPr>
              <a:t>yw’ch</a:t>
            </a:r>
            <a:r>
              <a:rPr lang="en-GB" dirty="0">
                <a:solidFill>
                  <a:srgbClr val="002F3B"/>
                </a:solidFill>
                <a:effectLst/>
                <a:latin typeface="Futura" panose="020B0602020204020303" pitchFamily="34" charset="-79"/>
                <a:cs typeface="Futura" panose="020B0602020204020303" pitchFamily="34" charset="-79"/>
              </a:rPr>
              <a:t> barn chi?</a:t>
            </a:r>
          </a:p>
        </p:txBody>
      </p:sp>
      <p:sp>
        <p:nvSpPr>
          <p:cNvPr id="20" name="TextBox 19">
            <a:extLst>
              <a:ext uri="{FF2B5EF4-FFF2-40B4-BE49-F238E27FC236}">
                <a16:creationId xmlns:a16="http://schemas.microsoft.com/office/drawing/2014/main" id="{DDFE14F6-F042-2443-A54D-92849E5ED06E}"/>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40566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ASTUDIAETH ACHOS</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306899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559C1-19AB-4245-8DEE-FFB150F2EFE3}"/>
              </a:ext>
            </a:extLst>
          </p:cNvPr>
          <p:cNvSpPr/>
          <p:nvPr userDrawn="1"/>
        </p:nvSpPr>
        <p:spPr>
          <a:xfrm>
            <a:off x="485203" y="1144158"/>
            <a:ext cx="11213153" cy="507831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Syrah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fyfyriwr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gradd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sylwi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grant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gyflymach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disgwyl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rhieni’n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caniatáu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grant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fenthyciad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cynhaliaeth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ddechrau’r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tymor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£3,450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tymor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para 12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Syrah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neuadd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breswyl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£1,440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tymor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dreuliau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chyfrifo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gwario’r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canlynol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err="1">
                <a:solidFill>
                  <a:srgbClr val="00303C"/>
                </a:solidFill>
                <a:effectLst/>
                <a:latin typeface="Futura" panose="020B0602020204020303" pitchFamily="34" charset="-79"/>
                <a:cs typeface="Futura" panose="020B0602020204020303" pitchFamily="34" charset="-79"/>
              </a:rPr>
              <a:t>Bwyd</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diod</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£120 </a:t>
            </a:r>
          </a:p>
          <a:p>
            <a:r>
              <a:rPr lang="en-GB" dirty="0" err="1">
                <a:solidFill>
                  <a:srgbClr val="00303C"/>
                </a:solidFill>
                <a:effectLst/>
                <a:latin typeface="Futura" panose="020B0602020204020303" pitchFamily="34" charset="-79"/>
                <a:cs typeface="Futura" panose="020B0602020204020303" pitchFamily="34" charset="-79"/>
              </a:rPr>
              <a:t>Dillad</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£60</a:t>
            </a:r>
          </a:p>
          <a:p>
            <a:r>
              <a:rPr lang="en-GB" dirty="0" err="1">
                <a:solidFill>
                  <a:srgbClr val="00303C"/>
                </a:solidFill>
                <a:effectLst/>
                <a:latin typeface="Futura" panose="020B0602020204020303" pitchFamily="34" charset="-79"/>
                <a:cs typeface="Futura" panose="020B0602020204020303" pitchFamily="34" charset="-79"/>
              </a:rPr>
              <a:t>Trafnidiaeth</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£54</a:t>
            </a:r>
          </a:p>
          <a:p>
            <a:r>
              <a:rPr lang="en-GB" dirty="0" err="1">
                <a:solidFill>
                  <a:srgbClr val="00303C"/>
                </a:solidFill>
                <a:effectLst/>
                <a:latin typeface="Futura" panose="020B0602020204020303" pitchFamily="34" charset="-79"/>
                <a:cs typeface="Futura" panose="020B0602020204020303" pitchFamily="34" charset="-79"/>
              </a:rPr>
              <a:t>Ffôn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symudol</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£36</a:t>
            </a:r>
          </a:p>
          <a:p>
            <a:r>
              <a:rPr lang="en-GB" dirty="0" err="1">
                <a:solidFill>
                  <a:srgbClr val="00303C"/>
                </a:solidFill>
                <a:effectLst/>
                <a:latin typeface="Futura" panose="020B0602020204020303" pitchFamily="34" charset="-79"/>
                <a:cs typeface="Futura" panose="020B0602020204020303" pitchFamily="34" charset="-79"/>
              </a:rPr>
              <a:t>Golchi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dillad</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£30</a:t>
            </a:r>
          </a:p>
          <a:p>
            <a:r>
              <a:rPr lang="en-GB" dirty="0" err="1">
                <a:solidFill>
                  <a:srgbClr val="00303C"/>
                </a:solidFill>
                <a:effectLst/>
                <a:latin typeface="Futura" panose="020B0602020204020303" pitchFamily="34" charset="-79"/>
                <a:cs typeface="Futura" panose="020B0602020204020303" pitchFamily="34" charset="-79"/>
              </a:rPr>
              <a:t>Llyfrau</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£60</a:t>
            </a:r>
          </a:p>
          <a:p>
            <a:r>
              <a:rPr lang="en-GB" dirty="0" err="1">
                <a:solidFill>
                  <a:srgbClr val="00303C"/>
                </a:solidFill>
                <a:effectLst/>
                <a:latin typeface="Futura" panose="020B0602020204020303" pitchFamily="34" charset="-79"/>
                <a:cs typeface="Futura" panose="020B0602020204020303" pitchFamily="34" charset="-79"/>
              </a:rPr>
              <a:t>Cymdeithasu</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£105</a:t>
            </a:r>
          </a:p>
          <a:p>
            <a:r>
              <a:rPr lang="en-GB" dirty="0" err="1">
                <a:solidFill>
                  <a:srgbClr val="00303C"/>
                </a:solidFill>
                <a:effectLst/>
                <a:latin typeface="Futura" panose="020B0602020204020303" pitchFamily="34" charset="-79"/>
                <a:cs typeface="Futura" panose="020B0602020204020303" pitchFamily="34" charset="-79"/>
              </a:rPr>
              <a:t>Yswiriant</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£36</a:t>
            </a:r>
          </a:p>
          <a:p>
            <a:r>
              <a:rPr lang="en-GB" dirty="0" err="1">
                <a:solidFill>
                  <a:srgbClr val="00303C"/>
                </a:solidFill>
                <a:effectLst/>
                <a:latin typeface="Futura" panose="020B0602020204020303" pitchFamily="34" charset="-79"/>
                <a:cs typeface="Futura" panose="020B0602020204020303" pitchFamily="34" charset="-79"/>
              </a:rPr>
              <a:t>Aelodaeth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gampfa</a:t>
            </a:r>
            <a:r>
              <a:rPr lang="en-GB" dirty="0">
                <a:solidFill>
                  <a:srgbClr val="00303C"/>
                </a:solidFill>
                <a:effectLst/>
                <a:latin typeface="Futura" panose="020B0602020204020303" pitchFamily="34" charset="-79"/>
                <a:cs typeface="Futura" panose="020B0602020204020303" pitchFamily="34" charset="-79"/>
              </a:rPr>
              <a:t>  </a:t>
            </a:r>
            <a:r>
              <a:rPr lang="en-GB" b="1" dirty="0">
                <a:solidFill>
                  <a:srgbClr val="00303C"/>
                </a:solidFill>
                <a:effectLst/>
                <a:latin typeface="Futura" panose="020B0602020204020303" pitchFamily="34" charset="-79"/>
                <a:cs typeface="Futura" panose="020B0602020204020303" pitchFamily="34" charset="-79"/>
              </a:rPr>
              <a:t>£6</a:t>
            </a:r>
          </a:p>
          <a:p>
            <a:endParaRPr lang="en-GB" b="1" i="0" dirty="0">
              <a:solidFill>
                <a:srgbClr val="00303C"/>
              </a:solidFill>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CA92D289-7A8D-4E4B-9F67-A249A6C285B0}"/>
              </a:ext>
            </a:extLst>
          </p:cNvPr>
          <p:cNvSpPr/>
          <p:nvPr userDrawn="1"/>
        </p:nvSpPr>
        <p:spPr>
          <a:xfrm>
            <a:off x="3581400" y="3297698"/>
            <a:ext cx="6096000" cy="2031325"/>
          </a:xfrm>
          <a:prstGeom prst="rect">
            <a:avLst/>
          </a:prstGeom>
        </p:spPr>
        <p:txBody>
          <a:bodyPr>
            <a:spAutoFit/>
          </a:bodyPr>
          <a:lstStyle/>
          <a:p>
            <a:r>
              <a:rPr lang="en-GB" b="1" i="0" dirty="0" err="1">
                <a:solidFill>
                  <a:srgbClr val="002F3B"/>
                </a:solidFill>
                <a:effectLst/>
                <a:latin typeface="Futura" panose="020B0602020204020303" pitchFamily="34" charset="-79"/>
                <a:cs typeface="Futura" panose="020B0602020204020303" pitchFamily="34" charset="-79"/>
              </a:rPr>
              <a:t>Cyfanswm</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ei</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gwariant</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dros</a:t>
            </a:r>
            <a:r>
              <a:rPr lang="en-GB" b="1" i="0" dirty="0">
                <a:solidFill>
                  <a:srgbClr val="002F3B"/>
                </a:solidFill>
                <a:effectLst/>
                <a:latin typeface="Futura" panose="020B0602020204020303" pitchFamily="34" charset="-79"/>
                <a:cs typeface="Futura" panose="020B0602020204020303" pitchFamily="34" charset="-79"/>
              </a:rPr>
              <a:t> 3 </a:t>
            </a:r>
            <a:r>
              <a:rPr lang="en-GB" b="1" i="0" dirty="0" err="1">
                <a:solidFill>
                  <a:srgbClr val="002F3B"/>
                </a:solidFill>
                <a:effectLst/>
                <a:latin typeface="Futura" panose="020B0602020204020303" pitchFamily="34" charset="-79"/>
                <a:cs typeface="Futura" panose="020B0602020204020303" pitchFamily="34" charset="-79"/>
              </a:rPr>
              <a:t>wythnos</a:t>
            </a:r>
            <a:r>
              <a:rPr lang="en-GB" b="1" i="0" dirty="0">
                <a:solidFill>
                  <a:srgbClr val="002F3B"/>
                </a:solidFill>
                <a:effectLst/>
                <a:latin typeface="Futura" panose="020B0602020204020303" pitchFamily="34" charset="-79"/>
                <a:cs typeface="Futura" panose="020B0602020204020303" pitchFamily="34" charset="-79"/>
              </a:rPr>
              <a:t> </a:t>
            </a:r>
            <a:r>
              <a:rPr lang="en-GB" b="1" i="0" dirty="0" err="1">
                <a:solidFill>
                  <a:srgbClr val="002F3B"/>
                </a:solidFill>
                <a:effectLst/>
                <a:latin typeface="Futura" panose="020B0602020204020303" pitchFamily="34" charset="-79"/>
                <a:cs typeface="Futura" panose="020B0602020204020303" pitchFamily="34" charset="-79"/>
              </a:rPr>
              <a:t>yw</a:t>
            </a:r>
            <a:r>
              <a:rPr lang="en-GB" b="1" i="0" dirty="0">
                <a:solidFill>
                  <a:srgbClr val="002F3B"/>
                </a:solidFill>
                <a:effectLst/>
                <a:latin typeface="Futura" panose="020B0602020204020303" pitchFamily="34" charset="-79"/>
                <a:cs typeface="Futura" panose="020B0602020204020303" pitchFamily="34" charset="-79"/>
              </a:rPr>
              <a:t> £507</a:t>
            </a:r>
          </a:p>
          <a:p>
            <a:endParaRPr lang="en-GB" b="1" i="0" dirty="0">
              <a:solidFill>
                <a:srgbClr val="002F3B"/>
              </a:solidFill>
              <a:effectLst/>
              <a:latin typeface="Futura" panose="020B0602020204020303" pitchFamily="34" charset="-79"/>
              <a:cs typeface="Futura" panose="020B0602020204020303" pitchFamily="34" charset="-79"/>
            </a:endParaRPr>
          </a:p>
          <a:p>
            <a:r>
              <a:rPr lang="en-GB" b="0" i="0" dirty="0">
                <a:solidFill>
                  <a:srgbClr val="002F3B"/>
                </a:solidFill>
                <a:effectLst/>
                <a:latin typeface="Futura" panose="020B0602020204020303" pitchFamily="34" charset="-79"/>
                <a:cs typeface="Futura" panose="020B0602020204020303" pitchFamily="34" charset="-79"/>
              </a:rPr>
              <a:t>I </a:t>
            </a:r>
            <a:r>
              <a:rPr lang="en-GB" b="0" i="0" dirty="0" err="1">
                <a:solidFill>
                  <a:srgbClr val="002F3B"/>
                </a:solidFill>
                <a:effectLst/>
                <a:latin typeface="Futura" panose="020B0602020204020303" pitchFamily="34" charset="-79"/>
                <a:cs typeface="Futura" panose="020B0602020204020303" pitchFamily="34" charset="-79"/>
              </a:rPr>
              <a:t>helpu</a:t>
            </a:r>
            <a:r>
              <a:rPr lang="en-GB" b="0" i="0" dirty="0">
                <a:solidFill>
                  <a:srgbClr val="002F3B"/>
                </a:solidFill>
                <a:effectLst/>
                <a:latin typeface="Futura" panose="020B0602020204020303" pitchFamily="34" charset="-79"/>
                <a:cs typeface="Futura" panose="020B0602020204020303" pitchFamily="34" charset="-79"/>
              </a:rPr>
              <a:t> Syrah </a:t>
            </a:r>
            <a:r>
              <a:rPr lang="en-GB" b="0" i="0" dirty="0" err="1">
                <a:solidFill>
                  <a:srgbClr val="002F3B"/>
                </a:solidFill>
                <a:effectLst/>
                <a:latin typeface="Futura" panose="020B0602020204020303" pitchFamily="34" charset="-79"/>
                <a:cs typeface="Futura" panose="020B0602020204020303" pitchFamily="34" charset="-79"/>
              </a:rPr>
              <a:t>i</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gadw</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golwg</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ar</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ei</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gwariant</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paratowch</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gyllideb</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wythnosol</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iddi</a:t>
            </a:r>
            <a:r>
              <a:rPr lang="en-GB" b="0" i="0" dirty="0">
                <a:solidFill>
                  <a:srgbClr val="002F3B"/>
                </a:solidFill>
                <a:effectLst/>
                <a:latin typeface="Futura" panose="020B0602020204020303" pitchFamily="34" charset="-79"/>
                <a:cs typeface="Futura" panose="020B0602020204020303" pitchFamily="34" charset="-79"/>
              </a:rPr>
              <a:t>.</a:t>
            </a:r>
          </a:p>
          <a:p>
            <a:endParaRPr lang="en-GB" b="0" i="0" dirty="0">
              <a:solidFill>
                <a:srgbClr val="002F3B"/>
              </a:solidFill>
              <a:effectLst/>
              <a:latin typeface="Futura" panose="020B0602020204020303" pitchFamily="34" charset="-79"/>
              <a:cs typeface="Futura" panose="020B0602020204020303" pitchFamily="34" charset="-79"/>
            </a:endParaRPr>
          </a:p>
          <a:p>
            <a:r>
              <a:rPr lang="en-GB" b="0" i="0" dirty="0">
                <a:solidFill>
                  <a:srgbClr val="002F3B"/>
                </a:solidFill>
                <a:effectLst/>
                <a:latin typeface="Futura" panose="020B0602020204020303" pitchFamily="34" charset="-79"/>
                <a:cs typeface="Futura" panose="020B0602020204020303" pitchFamily="34" charset="-79"/>
              </a:rPr>
              <a:t>Pa </a:t>
            </a:r>
            <a:r>
              <a:rPr lang="en-GB" b="0" i="0" dirty="0" err="1">
                <a:solidFill>
                  <a:srgbClr val="002F3B"/>
                </a:solidFill>
                <a:effectLst/>
                <a:latin typeface="Futura" panose="020B0602020204020303" pitchFamily="34" charset="-79"/>
                <a:cs typeface="Futura" panose="020B0602020204020303" pitchFamily="34" charset="-79"/>
              </a:rPr>
              <a:t>gyngor</a:t>
            </a:r>
            <a:r>
              <a:rPr lang="en-GB" b="0" i="0" dirty="0">
                <a:solidFill>
                  <a:srgbClr val="002F3B"/>
                </a:solidFill>
                <a:effectLst/>
                <a:latin typeface="Futura" panose="020B0602020204020303" pitchFamily="34" charset="-79"/>
                <a:cs typeface="Futura" panose="020B0602020204020303" pitchFamily="34" charset="-79"/>
              </a:rPr>
              <a:t> y </a:t>
            </a:r>
            <a:r>
              <a:rPr lang="en-GB" b="0" i="0" dirty="0" err="1">
                <a:solidFill>
                  <a:srgbClr val="002F3B"/>
                </a:solidFill>
                <a:effectLst/>
                <a:latin typeface="Futura" panose="020B0602020204020303" pitchFamily="34" charset="-79"/>
                <a:cs typeface="Futura" panose="020B0602020204020303" pitchFamily="34" charset="-79"/>
              </a:rPr>
              <a:t>byddech</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chi’n</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ei</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roi</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i</a:t>
            </a:r>
            <a:r>
              <a:rPr lang="en-GB" b="0" i="0" dirty="0">
                <a:solidFill>
                  <a:srgbClr val="002F3B"/>
                </a:solidFill>
                <a:effectLst/>
                <a:latin typeface="Futura" panose="020B0602020204020303" pitchFamily="34" charset="-79"/>
                <a:cs typeface="Futura" panose="020B0602020204020303" pitchFamily="34" charset="-79"/>
              </a:rPr>
              <a:t> Syrah </a:t>
            </a:r>
            <a:r>
              <a:rPr lang="en-GB" b="0" i="0" dirty="0" err="1">
                <a:solidFill>
                  <a:srgbClr val="002F3B"/>
                </a:solidFill>
                <a:effectLst/>
                <a:latin typeface="Futura" panose="020B0602020204020303" pitchFamily="34" charset="-79"/>
                <a:cs typeface="Futura" panose="020B0602020204020303" pitchFamily="34" charset="-79"/>
              </a:rPr>
              <a:t>i’w</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helpu</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i</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reoli</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ei</a:t>
            </a:r>
            <a:r>
              <a:rPr lang="en-GB" b="0" i="0" dirty="0">
                <a:solidFill>
                  <a:srgbClr val="002F3B"/>
                </a:solidFill>
                <a:effectLst/>
                <a:latin typeface="Futura" panose="020B0602020204020303" pitchFamily="34" charset="-79"/>
                <a:cs typeface="Futura" panose="020B0602020204020303" pitchFamily="34" charset="-79"/>
              </a:rPr>
              <a:t> </a:t>
            </a:r>
            <a:r>
              <a:rPr lang="en-GB" b="0" i="0" dirty="0" err="1">
                <a:solidFill>
                  <a:srgbClr val="002F3B"/>
                </a:solidFill>
                <a:effectLst/>
                <a:latin typeface="Futura" panose="020B0602020204020303" pitchFamily="34" charset="-79"/>
                <a:cs typeface="Futura" panose="020B0602020204020303" pitchFamily="34" charset="-79"/>
              </a:rPr>
              <a:t>harian</a:t>
            </a:r>
            <a:r>
              <a:rPr lang="en-GB" b="0" i="0" dirty="0">
                <a:solidFill>
                  <a:srgbClr val="002F3B"/>
                </a:solidFill>
                <a:effectLst/>
                <a:latin typeface="Futura" panose="020B0602020204020303" pitchFamily="34" charset="-79"/>
                <a:cs typeface="Futura" panose="020B0602020204020303" pitchFamily="34" charset="-79"/>
              </a:rPr>
              <a:t>?</a:t>
            </a:r>
          </a:p>
        </p:txBody>
      </p:sp>
      <p:sp>
        <p:nvSpPr>
          <p:cNvPr id="13" name="TextBox 12">
            <a:extLst>
              <a:ext uri="{FF2B5EF4-FFF2-40B4-BE49-F238E27FC236}">
                <a16:creationId xmlns:a16="http://schemas.microsoft.com/office/drawing/2014/main" id="{E158F69B-0181-AE48-A6DD-2A76D60B89CD}"/>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17370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707886"/>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CYNNWYS</a:t>
            </a:r>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6003235" y="6289627"/>
            <a:ext cx="6511342"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CYNNWYS</a:t>
            </a: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
        <p:nvSpPr>
          <p:cNvPr id="2" name="TextBox 1">
            <a:extLst>
              <a:ext uri="{FF2B5EF4-FFF2-40B4-BE49-F238E27FC236}">
                <a16:creationId xmlns:a16="http://schemas.microsoft.com/office/drawing/2014/main" id="{08115F89-FBAB-0E41-AE12-E0029C2144DD}"/>
              </a:ext>
            </a:extLst>
          </p:cNvPr>
          <p:cNvSpPr txBox="1"/>
          <p:nvPr userDrawn="1"/>
        </p:nvSpPr>
        <p:spPr>
          <a:xfrm>
            <a:off x="462454" y="1117129"/>
            <a:ext cx="5426765" cy="3970318"/>
          </a:xfrm>
          <a:prstGeom prst="rect">
            <a:avLst/>
          </a:prstGeom>
          <a:noFill/>
        </p:spPr>
        <p:txBody>
          <a:bodyPr wrap="square" rtlCol="0">
            <a:spAutoFit/>
          </a:bodyPr>
          <a:lstStyle/>
          <a:p>
            <a:r>
              <a:rPr lang="en-US" sz="2800" dirty="0" err="1">
                <a:solidFill>
                  <a:srgbClr val="00303C"/>
                </a:solidFill>
                <a:latin typeface="Futura Medium" panose="020B0602020204020303" pitchFamily="34" charset="-79"/>
                <a:cs typeface="Futura Medium" panose="020B0602020204020303" pitchFamily="34" charset="-79"/>
                <a:hlinkClick r:id="rId2" action="ppaction://hlinksldjump"/>
              </a:rPr>
              <a:t>Camau</a:t>
            </a:r>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2" action="ppaction://hlinksldjump"/>
              </a:rPr>
              <a:t>nesaf</a:t>
            </a:r>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2" action="ppaction://hlinksldjump"/>
              </a:rPr>
              <a:t>prentisiaeth</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3" action="ppaction://hlinksldjump"/>
              </a:rPr>
              <a:t>Camau</a:t>
            </a:r>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3" action="ppaction://hlinksldjump"/>
              </a:rPr>
              <a:t>nesaf</a:t>
            </a:r>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3" action="ppaction://hlinksldjump"/>
              </a:rPr>
              <a:t>cyflogaeth</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4" action="ppaction://hlinksldjump"/>
              </a:rPr>
              <a:t>Camau</a:t>
            </a:r>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4" action="ppaction://hlinksldjump"/>
              </a:rPr>
              <a:t>nesaf</a:t>
            </a:r>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4" action="ppaction://hlinksldjump"/>
              </a:rPr>
              <a:t>brifysgol</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5" action="ppaction://hlinksldjump"/>
              </a:rPr>
              <a:t>Cyllid</a:t>
            </a:r>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5" action="ppaction://hlinksldjump"/>
              </a:rPr>
              <a:t>myfyrwyr</a:t>
            </a:r>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 </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6" action="ppaction://hlinksldjump"/>
              </a:rPr>
              <a:t>Enillion</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7" action="ppaction://hlinksldjump"/>
              </a:rPr>
              <a:t>Slipiau</a:t>
            </a:r>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7" action="ppaction://hlinksldjump"/>
              </a:rPr>
              <a:t>cyflog</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8" action="ppaction://hlinksldjump"/>
              </a:rPr>
              <a:t>Treth</a:t>
            </a:r>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 ac </a:t>
            </a:r>
            <a:r>
              <a:rPr lang="en-US" sz="2800" dirty="0" err="1">
                <a:solidFill>
                  <a:srgbClr val="00303C"/>
                </a:solidFill>
                <a:latin typeface="Futura Medium" panose="020B0602020204020303" pitchFamily="34" charset="-79"/>
                <a:cs typeface="Futura Medium" panose="020B0602020204020303" pitchFamily="34" charset="-79"/>
                <a:hlinkClick r:id="rId8" action="ppaction://hlinksldjump"/>
              </a:rPr>
              <a:t>yswiriant</a:t>
            </a:r>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8" action="ppaction://hlinksldjump"/>
              </a:rPr>
              <a:t>gwladol</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9" action="ppaction://hlinksldjump"/>
              </a:rPr>
              <a:t>Hunangyflogedig</a:t>
            </a:r>
            <a:endParaRPr lang="en-US" sz="2800" dirty="0">
              <a:solidFill>
                <a:srgbClr val="00303C"/>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10" action="ppaction://hlinksldjump"/>
              </a:rPr>
              <a:t>Dulliau</a:t>
            </a:r>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0" action="ppaction://hlinksldjump"/>
              </a:rPr>
              <a:t>talu</a:t>
            </a:r>
            <a:endParaRPr lang="en-US" sz="2800" dirty="0">
              <a:solidFill>
                <a:srgbClr val="00303C"/>
              </a:solidFill>
              <a:latin typeface="Futura Medium" panose="020B0602020204020303" pitchFamily="34" charset="-79"/>
              <a:cs typeface="Futura Medium" panose="020B0602020204020303" pitchFamily="34" charset="-79"/>
            </a:endParaRPr>
          </a:p>
        </p:txBody>
      </p:sp>
      <p:sp>
        <p:nvSpPr>
          <p:cNvPr id="16" name="TextBox 15">
            <a:extLst>
              <a:ext uri="{FF2B5EF4-FFF2-40B4-BE49-F238E27FC236}">
                <a16:creationId xmlns:a16="http://schemas.microsoft.com/office/drawing/2014/main" id="{496B7FD3-AB04-654C-914E-18590D549162}"/>
              </a:ext>
            </a:extLst>
          </p:cNvPr>
          <p:cNvSpPr txBox="1"/>
          <p:nvPr userDrawn="1"/>
        </p:nvSpPr>
        <p:spPr>
          <a:xfrm>
            <a:off x="6117251" y="1202635"/>
            <a:ext cx="5650111" cy="224676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Pam </a:t>
            </a:r>
            <a:r>
              <a:rPr lang="en-US" sz="2800" dirty="0" err="1">
                <a:solidFill>
                  <a:srgbClr val="00303C"/>
                </a:solidFill>
                <a:latin typeface="Futura Medium" panose="020B0602020204020303" pitchFamily="34" charset="-79"/>
                <a:cs typeface="Futura Medium" panose="020B0602020204020303" pitchFamily="34" charset="-79"/>
                <a:hlinkClick r:id="rId11" action="ppaction://hlinksldjump"/>
              </a:rPr>
              <a:t>rydyn</a:t>
            </a:r>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1" action="ppaction://hlinksldjump"/>
              </a:rPr>
              <a:t>ni’n</a:t>
            </a:r>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1" action="ppaction://hlinksldjump"/>
              </a:rPr>
              <a:t>talu</a:t>
            </a:r>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1" action="ppaction://hlinksldjump"/>
              </a:rPr>
              <a:t>treth</a:t>
            </a:r>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1" action="ppaction://hlinksldjump"/>
              </a:rPr>
              <a:t>incwm</a:t>
            </a:r>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a:t>
            </a:r>
            <a:endParaRPr lang="en-US" sz="2800" dirty="0">
              <a:solidFill>
                <a:srgbClr val="00303C"/>
              </a:solidFill>
              <a:latin typeface="Futura Medium" panose="020B0602020204020303" pitchFamily="34" charset="-79"/>
              <a:cs typeface="Futura Medium" panose="020B0602020204020303" pitchFamily="34"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12" action="ppaction://hlinksldjump"/>
              </a:rPr>
              <a:t>Pensiynau</a:t>
            </a:r>
            <a:endParaRPr lang="en-US" sz="2800" dirty="0">
              <a:solidFill>
                <a:srgbClr val="00303C"/>
              </a:solidFill>
              <a:latin typeface="Futura Medium" panose="020B0602020204020303" pitchFamily="34" charset="-79"/>
              <a:cs typeface="Futura Medium" panose="020B0602020204020303" pitchFamily="34"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Help I </a:t>
            </a:r>
            <a:r>
              <a:rPr lang="en-US" sz="2800" dirty="0" err="1">
                <a:solidFill>
                  <a:srgbClr val="00303C"/>
                </a:solidFill>
                <a:latin typeface="Futura Medium" panose="020B0602020204020303" pitchFamily="34" charset="-79"/>
                <a:cs typeface="Futura Medium" panose="020B0602020204020303" pitchFamily="34" charset="-79"/>
                <a:hlinkClick r:id="rId13" action="ppaction://hlinksldjump"/>
              </a:rPr>
              <a:t>bobl</a:t>
            </a:r>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3" action="ppaction://hlinksldjump"/>
              </a:rPr>
              <a:t>ar</a:t>
            </a:r>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3" action="ppaction://hlinksldjump"/>
              </a:rPr>
              <a:t>incwm</a:t>
            </a:r>
            <a:r>
              <a:rPr lang="en-US" sz="2800" dirty="0">
                <a:solidFill>
                  <a:srgbClr val="00303C"/>
                </a:solidFill>
                <a:latin typeface="Futura Medium" panose="020B0602020204020303" pitchFamily="34" charset="-79"/>
                <a:cs typeface="Futura Medium" panose="020B0602020204020303" pitchFamily="34" charset="-79"/>
                <a:hlinkClick r:id="rId13"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3" action="ppaction://hlinksldjump"/>
              </a:rPr>
              <a:t>isel</a:t>
            </a:r>
            <a:endParaRPr lang="en-US" sz="2800" dirty="0">
              <a:solidFill>
                <a:srgbClr val="00303C"/>
              </a:solidFill>
              <a:latin typeface="Futura Medium" panose="020B0602020204020303" pitchFamily="34" charset="-79"/>
              <a:cs typeface="Futura Medium" panose="020B0602020204020303" pitchFamily="34"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Beth </a:t>
            </a:r>
            <a:r>
              <a:rPr lang="en-US" sz="2800" dirty="0" err="1">
                <a:solidFill>
                  <a:srgbClr val="00303C"/>
                </a:solidFill>
                <a:latin typeface="Futura Medium" panose="020B0602020204020303" pitchFamily="34" charset="-79"/>
                <a:cs typeface="Futura Medium" panose="020B0602020204020303" pitchFamily="34" charset="-79"/>
                <a:hlinkClick r:id="rId14" action="ppaction://hlinksldjump"/>
              </a:rPr>
              <a:t>ydych</a:t>
            </a:r>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 chi </a:t>
            </a:r>
            <a:r>
              <a:rPr lang="en-US" sz="2800" dirty="0" err="1">
                <a:solidFill>
                  <a:srgbClr val="00303C"/>
                </a:solidFill>
                <a:latin typeface="Futura Medium" panose="020B0602020204020303" pitchFamily="34" charset="-79"/>
                <a:cs typeface="Futura Medium" panose="020B0602020204020303" pitchFamily="34" charset="-79"/>
                <a:hlinkClick r:id="rId14" action="ppaction://hlinksldjump"/>
              </a:rPr>
              <a:t>wedi’I</a:t>
            </a:r>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4" action="ppaction://hlinksldjump"/>
              </a:rPr>
              <a:t>ddysgu</a:t>
            </a:r>
            <a:r>
              <a:rPr lang="en-US" sz="2800" dirty="0">
                <a:solidFill>
                  <a:srgbClr val="00303C"/>
                </a:solidFill>
                <a:latin typeface="Futura Medium" panose="020B0602020204020303" pitchFamily="34" charset="-79"/>
                <a:cs typeface="Futura Medium" panose="020B0602020204020303" pitchFamily="34" charset="-79"/>
                <a:hlinkClick r:id="rId14" action="ppaction://hlinksldjump"/>
              </a:rPr>
              <a:t>?</a:t>
            </a:r>
            <a:endParaRPr lang="en-US" sz="2800" dirty="0">
              <a:solidFill>
                <a:srgbClr val="00303C"/>
              </a:solidFill>
              <a:latin typeface="Futura Medium" panose="020B0602020204020303" pitchFamily="34" charset="-79"/>
              <a:cs typeface="Futura Medium" panose="020B0602020204020303" pitchFamily="34" charset="-79"/>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303C"/>
                </a:solidFill>
                <a:latin typeface="Futura Medium" panose="020B0602020204020303" pitchFamily="34" charset="-79"/>
                <a:cs typeface="Futura Medium" panose="020B0602020204020303" pitchFamily="34" charset="-79"/>
                <a:hlinkClick r:id="rId15" action="ppaction://hlinksldjump"/>
              </a:rPr>
              <a:t>Datblygu’ch</a:t>
            </a:r>
            <a:r>
              <a:rPr lang="en-US" sz="2800" dirty="0">
                <a:solidFill>
                  <a:srgbClr val="00303C"/>
                </a:solidFill>
                <a:latin typeface="Futura Medium" panose="020B0602020204020303" pitchFamily="34" charset="-79"/>
                <a:cs typeface="Futura Medium" panose="020B0602020204020303" pitchFamily="34" charset="-79"/>
                <a:hlinkClick r:id="rId15" action="ppaction://hlinksldjump"/>
              </a:rPr>
              <a:t> </a:t>
            </a:r>
            <a:r>
              <a:rPr lang="en-US" sz="2800" dirty="0" err="1">
                <a:solidFill>
                  <a:srgbClr val="00303C"/>
                </a:solidFill>
                <a:latin typeface="Futura Medium" panose="020B0602020204020303" pitchFamily="34" charset="-79"/>
                <a:cs typeface="Futura Medium" panose="020B0602020204020303" pitchFamily="34" charset="-79"/>
                <a:hlinkClick r:id="rId15" action="ppaction://hlinksldjump"/>
              </a:rPr>
              <a:t>gwybodaeth</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428503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1083154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BWRSARIAETHAU MYFYRWYR, GRANTIAU AC YSGOLORIAETHAU</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9502308"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2" name="Rectangle 1">
            <a:extLst>
              <a:ext uri="{FF2B5EF4-FFF2-40B4-BE49-F238E27FC236}">
                <a16:creationId xmlns:a16="http://schemas.microsoft.com/office/drawing/2014/main" id="{889A9064-256D-1549-BEBF-C10E24A0D25D}"/>
              </a:ext>
            </a:extLst>
          </p:cNvPr>
          <p:cNvSpPr/>
          <p:nvPr userDrawn="1"/>
        </p:nvSpPr>
        <p:spPr>
          <a:xfrm>
            <a:off x="531567" y="1171381"/>
            <a:ext cx="5372276" cy="5078313"/>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ogystal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benthyciadau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SFW,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archwilio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ffynonellau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posibl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bwrsariaethau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dyfarniadau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parod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£1,000.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aelwyd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ysgoloriaeth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ddyfarniad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parod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rhoddir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arbennig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harholiadau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coleg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ysgoloriaeth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dyfarnu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gwmni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ffïoedd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p:txBody>
      </p:sp>
      <p:sp>
        <p:nvSpPr>
          <p:cNvPr id="11" name="Rectangle 10">
            <a:extLst>
              <a:ext uri="{FF2B5EF4-FFF2-40B4-BE49-F238E27FC236}">
                <a16:creationId xmlns:a16="http://schemas.microsoft.com/office/drawing/2014/main" id="{0A525F5B-BC5A-164E-B92A-7128A0063419}"/>
              </a:ext>
            </a:extLst>
          </p:cNvPr>
          <p:cNvSpPr/>
          <p:nvPr userDrawn="1"/>
        </p:nvSpPr>
        <p:spPr>
          <a:xfrm>
            <a:off x="6202017" y="1171381"/>
            <a:ext cx="545841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prifysgolion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grantiau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eto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dyfarniad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parod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caiff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ddiben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dramor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ymchwil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ychydig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fyfyriwr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anhawster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dysgu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problem iechyd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anabledd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Anabl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rai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costau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gefnogi’ch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anghenion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cyrsiau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gradd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bwrsariaethau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grantiau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ysgoloriaethau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gymhwyso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ynddynt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economi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p:txBody>
      </p:sp>
      <p:sp>
        <p:nvSpPr>
          <p:cNvPr id="12" name="TextBox 11">
            <a:extLst>
              <a:ext uri="{FF2B5EF4-FFF2-40B4-BE49-F238E27FC236}">
                <a16:creationId xmlns:a16="http://schemas.microsoft.com/office/drawing/2014/main" id="{CC00FF7B-E0E4-4A47-BDBF-7CEDD7904B48}"/>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4330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1026" name="Picture 2" descr="What would tempt you to become a maths teacher? | Tes News">
            <a:extLst>
              <a:ext uri="{FF2B5EF4-FFF2-40B4-BE49-F238E27FC236}">
                <a16:creationId xmlns:a16="http://schemas.microsoft.com/office/drawing/2014/main" id="{D9B4366E-8FAB-D649-A631-C52A167CE82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777" t="7949" r="19050"/>
          <a:stretch/>
        </p:blipFill>
        <p:spPr bwMode="auto">
          <a:xfrm>
            <a:off x="5830956" y="0"/>
            <a:ext cx="6361044" cy="631134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CE738C-DAD9-7A42-A827-8313574CC424}"/>
              </a:ext>
            </a:extLst>
          </p:cNvPr>
          <p:cNvSpPr/>
          <p:nvPr userDrawn="1"/>
        </p:nvSpPr>
        <p:spPr>
          <a:xfrm>
            <a:off x="453887" y="367512"/>
            <a:ext cx="5145635" cy="5355312"/>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athro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mathemateg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cyllid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prinder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athrawon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mathemateg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prifysgolion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Nghymru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ysgoloriaethau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israddedig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gyfrwng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Gymraeg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gyllid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ddarpar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ymchwil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sicrhau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colli’r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coleg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Fe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brifysgol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gynhyrchu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siŵr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effeithio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astudiaethau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9" name="TextBox 8">
            <a:extLst>
              <a:ext uri="{FF2B5EF4-FFF2-40B4-BE49-F238E27FC236}">
                <a16:creationId xmlns:a16="http://schemas.microsoft.com/office/drawing/2014/main" id="{7A7B91FE-52BC-8541-8B1E-6127FA2E5598}"/>
              </a:ext>
            </a:extLst>
          </p:cNvPr>
          <p:cNvSpPr txBox="1"/>
          <p:nvPr userDrawn="1"/>
        </p:nvSpPr>
        <p:spPr>
          <a:xfrm>
            <a:off x="2394408" y="6289627"/>
            <a:ext cx="101201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CYLLID MYFYRWYR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583084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76909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ENILLION</a:t>
            </a: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F23B886-0844-AF45-A76C-FEA21E7D65CE}"/>
              </a:ext>
            </a:extLst>
          </p:cNvPr>
          <p:cNvSpPr/>
          <p:nvPr userDrawn="1"/>
        </p:nvSpPr>
        <p:spPr>
          <a:xfrm>
            <a:off x="462454" y="1131624"/>
            <a:ext cx="4863690" cy="4801314"/>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P’un</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mynd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weithio</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ysgol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dilyn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prentisiaeth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neu’n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mynd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brifysgol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byddwch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disgwyl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ennill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rhywfaint</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arian</a:t>
            </a:r>
            <a:r>
              <a:rPr lang="en-GB" dirty="0">
                <a:solidFill>
                  <a:srgbClr val="002F3B"/>
                </a:solidFill>
                <a:effectLst/>
                <a:latin typeface="Futura" panose="020B0602020204020303" pitchFamily="34" charset="-79"/>
                <a:cs typeface="Futura" panose="020B0602020204020303" pitchFamily="34" charset="-79"/>
              </a:rPr>
              <a:t> am y </a:t>
            </a:r>
            <a:r>
              <a:rPr lang="en-GB" dirty="0" err="1">
                <a:solidFill>
                  <a:srgbClr val="002F3B"/>
                </a:solidFill>
                <a:effectLst/>
                <a:latin typeface="Futura" panose="020B0602020204020303" pitchFamily="34" charset="-79"/>
                <a:cs typeface="Futura" panose="020B0602020204020303" pitchFamily="34" charset="-79"/>
              </a:rPr>
              <a:t>swydd</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byddwch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gwneud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y pen draw.</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Fe </a:t>
            </a:r>
            <a:r>
              <a:rPr lang="en-GB" dirty="0" err="1">
                <a:solidFill>
                  <a:srgbClr val="002F3B"/>
                </a:solidFill>
                <a:effectLst/>
                <a:latin typeface="Futura" panose="020B0602020204020303" pitchFamily="34" charset="-79"/>
                <a:cs typeface="Futura" panose="020B0602020204020303" pitchFamily="34" charset="-79"/>
              </a:rPr>
              <a:t>allech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feddwl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bod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hawdd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cyfrifo</a:t>
            </a:r>
            <a:r>
              <a:rPr lang="en-GB" dirty="0">
                <a:solidFill>
                  <a:srgbClr val="002F3B"/>
                </a:solidFill>
                <a:effectLst/>
                <a:latin typeface="Futura" panose="020B0602020204020303" pitchFamily="34" charset="-79"/>
                <a:cs typeface="Futura" panose="020B0602020204020303" pitchFamily="34" charset="-79"/>
              </a:rPr>
              <a:t> faint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union y </a:t>
            </a:r>
            <a:r>
              <a:rPr lang="en-GB" dirty="0" err="1">
                <a:solidFill>
                  <a:srgbClr val="002F3B"/>
                </a:solidFill>
                <a:effectLst/>
                <a:latin typeface="Futura" panose="020B0602020204020303" pitchFamily="34" charset="-79"/>
                <a:cs typeface="Futura" panose="020B0602020204020303" pitchFamily="34" charset="-79"/>
              </a:rPr>
              <a:t>byddwch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talu</a:t>
            </a:r>
            <a:r>
              <a:rPr lang="en-GB" dirty="0">
                <a:solidFill>
                  <a:srgbClr val="002F3B"/>
                </a:solidFill>
                <a:effectLst/>
                <a:latin typeface="Futura" panose="020B0602020204020303" pitchFamily="34" charset="-79"/>
                <a:cs typeface="Futura" panose="020B0602020204020303" pitchFamily="34" charset="-79"/>
              </a:rPr>
              <a:t> am y </a:t>
            </a:r>
            <a:r>
              <a:rPr lang="en-GB" dirty="0" err="1">
                <a:solidFill>
                  <a:srgbClr val="002F3B"/>
                </a:solidFill>
                <a:effectLst/>
                <a:latin typeface="Futura" panose="020B0602020204020303" pitchFamily="34" charset="-79"/>
                <a:cs typeface="Futura" panose="020B0602020204020303" pitchFamily="34" charset="-79"/>
              </a:rPr>
              <a:t>gwaith</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wnewch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nid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yw</a:t>
            </a:r>
            <a:r>
              <a:rPr lang="en-GB" dirty="0">
                <a:solidFill>
                  <a:srgbClr val="002F3B"/>
                </a:solidFill>
                <a:effectLst/>
                <a:latin typeface="Futura" panose="020B0602020204020303" pitchFamily="34" charset="-79"/>
                <a:cs typeface="Futura" panose="020B0602020204020303" pitchFamily="34" charset="-79"/>
              </a:rPr>
              <a:t> bob </a:t>
            </a:r>
            <a:r>
              <a:rPr lang="en-GB" dirty="0" err="1">
                <a:solidFill>
                  <a:srgbClr val="002F3B"/>
                </a:solidFill>
                <a:effectLst/>
                <a:latin typeface="Futura" panose="020B0602020204020303" pitchFamily="34" charset="-79"/>
                <a:cs typeface="Futura" panose="020B0602020204020303" pitchFamily="34" charset="-79"/>
              </a:rPr>
              <a:t>amser</a:t>
            </a:r>
            <a:r>
              <a:rPr lang="en-GB" dirty="0">
                <a:solidFill>
                  <a:srgbClr val="002F3B"/>
                </a:solidFill>
                <a:effectLst/>
                <a:latin typeface="Futura" panose="020B0602020204020303" pitchFamily="34" charset="-79"/>
                <a:cs typeface="Futura" panose="020B0602020204020303" pitchFamily="34" charset="-79"/>
              </a:rPr>
              <a:t> mor </a:t>
            </a:r>
            <a:r>
              <a:rPr lang="en-GB" dirty="0" err="1">
                <a:solidFill>
                  <a:srgbClr val="002F3B"/>
                </a:solidFill>
                <a:effectLst/>
                <a:latin typeface="Futura" panose="020B0602020204020303" pitchFamily="34" charset="-79"/>
                <a:cs typeface="Futura" panose="020B0602020204020303" pitchFamily="34" charset="-79"/>
              </a:rPr>
              <a:t>syml</a:t>
            </a:r>
            <a:r>
              <a:rPr lang="en-GB" dirty="0">
                <a:solidFill>
                  <a:srgbClr val="002F3B"/>
                </a:solidFill>
                <a:effectLst/>
                <a:latin typeface="Futura" panose="020B0602020204020303" pitchFamily="34" charset="-79"/>
                <a:cs typeface="Futura" panose="020B0602020204020303" pitchFamily="34" charset="-79"/>
              </a:rPr>
              <a:t> ag y </a:t>
            </a:r>
            <a:r>
              <a:rPr lang="en-GB" dirty="0" err="1">
                <a:solidFill>
                  <a:srgbClr val="002F3B"/>
                </a:solidFill>
                <a:effectLst/>
                <a:latin typeface="Futura" panose="020B0602020204020303" pitchFamily="34" charset="-79"/>
                <a:cs typeface="Futura" panose="020B0602020204020303" pitchFamily="34" charset="-79"/>
              </a:rPr>
              <a:t>tybiwch</a:t>
            </a:r>
            <a:r>
              <a:rPr lang="en-GB" dirty="0">
                <a:solidFill>
                  <a:srgbClr val="002F3B"/>
                </a:solidFill>
                <a:effectLst/>
                <a:latin typeface="Futura" panose="020B0602020204020303" pitchFamily="34" charset="-79"/>
                <a:cs typeface="Futura" panose="020B0602020204020303" pitchFamily="34" charset="-79"/>
              </a:rPr>
              <a:t>. Mae </a:t>
            </a:r>
            <a:r>
              <a:rPr lang="en-GB" dirty="0" err="1">
                <a:solidFill>
                  <a:srgbClr val="002F3B"/>
                </a:solidFill>
                <a:effectLst/>
                <a:latin typeface="Futura" panose="020B0602020204020303" pitchFamily="34" charset="-79"/>
                <a:cs typeface="Futura" panose="020B0602020204020303" pitchFamily="34" charset="-79"/>
              </a:rPr>
              <a:t>nifer</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bethau’n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didynnu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swm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ennill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chi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 </a:t>
            </a:r>
            <a:r>
              <a:rPr lang="en-GB" dirty="0" err="1">
                <a:solidFill>
                  <a:srgbClr val="002F3B"/>
                </a:solidFill>
                <a:effectLst/>
                <a:latin typeface="Futura" panose="020B0602020204020303" pitchFamily="34" charset="-79"/>
                <a:cs typeface="Futura" panose="020B0602020204020303" pitchFamily="34" charset="-79"/>
              </a:rPr>
              <a:t>dydych</a:t>
            </a:r>
            <a:r>
              <a:rPr lang="en-GB" dirty="0">
                <a:solidFill>
                  <a:srgbClr val="002F3B"/>
                </a:solidFill>
                <a:effectLst/>
                <a:latin typeface="Futura" panose="020B0602020204020303" pitchFamily="34" charset="-79"/>
                <a:cs typeface="Futura" panose="020B0602020204020303" pitchFamily="34" charset="-79"/>
              </a:rPr>
              <a:t> chi </a:t>
            </a:r>
            <a:r>
              <a:rPr lang="en-GB" dirty="0" err="1">
                <a:solidFill>
                  <a:srgbClr val="002F3B"/>
                </a:solidFill>
                <a:effectLst/>
                <a:latin typeface="Futura" panose="020B0602020204020303" pitchFamily="34" charset="-79"/>
                <a:cs typeface="Futura" panose="020B0602020204020303" pitchFamily="34" charset="-79"/>
              </a:rPr>
              <a:t>ddim</a:t>
            </a:r>
            <a:r>
              <a:rPr lang="en-GB" dirty="0">
                <a:solidFill>
                  <a:srgbClr val="002F3B"/>
                </a:solidFill>
                <a:effectLst/>
                <a:latin typeface="Futura" panose="020B0602020204020303" pitchFamily="34" charset="-79"/>
                <a:cs typeface="Futura" panose="020B0602020204020303" pitchFamily="34" charset="-79"/>
              </a:rPr>
              <a:t> bob </a:t>
            </a:r>
            <a:r>
              <a:rPr lang="en-GB" dirty="0" err="1">
                <a:solidFill>
                  <a:srgbClr val="002F3B"/>
                </a:solidFill>
                <a:effectLst/>
                <a:latin typeface="Futura" panose="020B0602020204020303" pitchFamily="34" charset="-79"/>
                <a:cs typeface="Futura" panose="020B0602020204020303" pitchFamily="34" charset="-79"/>
              </a:rPr>
              <a:t>amser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mynd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â’r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cyfan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ennill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adref</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Gelwir</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rhain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ddidyniadau</a:t>
            </a:r>
            <a:r>
              <a:rPr lang="en-GB" dirty="0">
                <a:solidFill>
                  <a:srgbClr val="002F3B"/>
                </a:solidFill>
                <a:effectLst/>
                <a:latin typeface="Futura" panose="020B0602020204020303" pitchFamily="34" charset="-79"/>
                <a:cs typeface="Futura" panose="020B0602020204020303" pitchFamily="34" charset="-79"/>
              </a:rPr>
              <a:t>.</a:t>
            </a:r>
          </a:p>
          <a:p>
            <a:br>
              <a:rPr lang="en-GB" dirty="0">
                <a:solidFill>
                  <a:srgbClr val="002F3B"/>
                </a:solidFill>
                <a:effectLst/>
                <a:latin typeface="Futura" panose="020B0602020204020303" pitchFamily="34" charset="-79"/>
                <a:cs typeface="Futura" panose="020B0602020204020303" pitchFamily="34" charset="-79"/>
              </a:rPr>
            </a:br>
            <a:endParaRPr lang="en-GB" dirty="0">
              <a:solidFill>
                <a:srgbClr val="002F3B"/>
              </a:solidFill>
              <a:effectLst/>
              <a:latin typeface="Futura" panose="020B0602020204020303" pitchFamily="34" charset="-79"/>
              <a:cs typeface="Futura" panose="020B0602020204020303" pitchFamily="34" charset="-79"/>
            </a:endParaRPr>
          </a:p>
        </p:txBody>
      </p:sp>
      <p:sp>
        <p:nvSpPr>
          <p:cNvPr id="8" name="Rectangle 7">
            <a:extLst>
              <a:ext uri="{FF2B5EF4-FFF2-40B4-BE49-F238E27FC236}">
                <a16:creationId xmlns:a16="http://schemas.microsoft.com/office/drawing/2014/main" id="{04E8D578-4A21-D146-9D9E-36CE9488EFC5}"/>
              </a:ext>
            </a:extLst>
          </p:cNvPr>
          <p:cNvSpPr/>
          <p:nvPr userDrawn="1"/>
        </p:nvSpPr>
        <p:spPr>
          <a:xfrm>
            <a:off x="5646657" y="409243"/>
            <a:ext cx="6082890" cy="5355312"/>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Dyma’r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prif</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ddidyniadau</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byddwch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dod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traws</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err="1">
                <a:solidFill>
                  <a:srgbClr val="002F3B"/>
                </a:solidFill>
                <a:effectLst/>
                <a:latin typeface="Futura" panose="020B0602020204020303" pitchFamily="34" charset="-79"/>
                <a:cs typeface="Futura" panose="020B0602020204020303" pitchFamily="34" charset="-79"/>
              </a:rPr>
              <a:t>Treth</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Incwm</a:t>
            </a:r>
            <a:r>
              <a:rPr lang="en-GB" b="1"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treth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wedi’i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seilio</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enillion</a:t>
            </a:r>
            <a:r>
              <a:rPr lang="en-GB" dirty="0">
                <a:solidFill>
                  <a:srgbClr val="002F3B"/>
                </a:solidFill>
                <a:effectLst/>
                <a:latin typeface="Futura" panose="020B0602020204020303" pitchFamily="34" charset="-79"/>
                <a:cs typeface="Futura" panose="020B0602020204020303" pitchFamily="34" charset="-79"/>
              </a:rPr>
              <a:t>.</a:t>
            </a:r>
          </a:p>
          <a:p>
            <a:r>
              <a:rPr lang="en-GB" dirty="0" err="1">
                <a:solidFill>
                  <a:srgbClr val="002F3B"/>
                </a:solidFill>
                <a:effectLst/>
                <a:latin typeface="Futura" panose="020B0602020204020303" pitchFamily="34" charset="-79"/>
                <a:cs typeface="Futura" panose="020B0602020204020303" pitchFamily="34" charset="-79"/>
              </a:rPr>
              <a:t>Yswiriant</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Gwladol</a:t>
            </a:r>
            <a:r>
              <a:rPr lang="en-GB" dirty="0">
                <a:solidFill>
                  <a:srgbClr val="002F3B"/>
                </a:solidFill>
                <a:effectLst/>
                <a:latin typeface="Futura" panose="020B0602020204020303" pitchFamily="34" charset="-79"/>
                <a:cs typeface="Futura" panose="020B0602020204020303" pitchFamily="34" charset="-79"/>
              </a:rPr>
              <a:t> – </a:t>
            </a:r>
            <a:r>
              <a:rPr lang="en-GB" dirty="0" err="1">
                <a:solidFill>
                  <a:srgbClr val="002F3B"/>
                </a:solidFill>
                <a:effectLst/>
                <a:latin typeface="Futura" panose="020B0602020204020303" pitchFamily="34" charset="-79"/>
                <a:cs typeface="Futura" panose="020B0602020204020303" pitchFamily="34" charset="-79"/>
              </a:rPr>
              <a:t>treth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enillion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helpu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dalu</a:t>
            </a:r>
            <a:r>
              <a:rPr lang="en-GB" dirty="0">
                <a:solidFill>
                  <a:srgbClr val="002F3B"/>
                </a:solidFill>
                <a:effectLst/>
                <a:latin typeface="Futura" panose="020B0602020204020303" pitchFamily="34" charset="-79"/>
                <a:cs typeface="Futura" panose="020B0602020204020303" pitchFamily="34" charset="-79"/>
              </a:rPr>
              <a:t> am </a:t>
            </a:r>
            <a:r>
              <a:rPr lang="en-GB" dirty="0" err="1">
                <a:solidFill>
                  <a:srgbClr val="002F3B"/>
                </a:solidFill>
                <a:effectLst/>
                <a:latin typeface="Futura" panose="020B0602020204020303" pitchFamily="34" charset="-79"/>
                <a:cs typeface="Futura" panose="020B0602020204020303" pitchFamily="34" charset="-79"/>
              </a:rPr>
              <a:t>fudd-daliadau’r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wladwriaeth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pensiwn</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wladwriaeth</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thâl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salwch</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err="1">
                <a:solidFill>
                  <a:srgbClr val="002F3B"/>
                </a:solidFill>
                <a:effectLst/>
                <a:latin typeface="Futura" panose="020B0602020204020303" pitchFamily="34" charset="-79"/>
                <a:cs typeface="Futura" panose="020B0602020204020303" pitchFamily="34" charset="-79"/>
              </a:rPr>
              <a:t>Cyfraniad</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pensiwn</a:t>
            </a:r>
            <a:r>
              <a:rPr lang="en-GB" b="1"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aml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gan</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cyflogwr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cyflogai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gronni</a:t>
            </a:r>
            <a:r>
              <a:rPr lang="en-GB" dirty="0">
                <a:solidFill>
                  <a:srgbClr val="002F3B"/>
                </a:solidFill>
                <a:effectLst/>
                <a:latin typeface="Futura" panose="020B0602020204020303" pitchFamily="34" charset="-79"/>
                <a:cs typeface="Futura" panose="020B0602020204020303" pitchFamily="34" charset="-79"/>
              </a:rPr>
              <a:t> pot </a:t>
            </a:r>
            <a:r>
              <a:rPr lang="en-GB" dirty="0" err="1">
                <a:solidFill>
                  <a:srgbClr val="002F3B"/>
                </a:solidFill>
                <a:effectLst/>
                <a:latin typeface="Futura" panose="020B0602020204020303" pitchFamily="34" charset="-79"/>
                <a:cs typeface="Futura" panose="020B0602020204020303" pitchFamily="34" charset="-79"/>
              </a:rPr>
              <a:t>pensiwn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gyfer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ymddeoliad</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Futura" panose="020B0602020204020303" pitchFamily="34" charset="-79"/>
                <a:cs typeface="Futura" panose="020B0602020204020303" pitchFamily="34" charset="-79"/>
              </a:rPr>
              <a:t>Ad-</a:t>
            </a:r>
            <a:r>
              <a:rPr lang="en-GB" b="1" dirty="0" err="1">
                <a:solidFill>
                  <a:srgbClr val="002F3B"/>
                </a:solidFill>
                <a:effectLst/>
                <a:latin typeface="Futura" panose="020B0602020204020303" pitchFamily="34" charset="-79"/>
                <a:cs typeface="Futura" panose="020B0602020204020303" pitchFamily="34" charset="-79"/>
              </a:rPr>
              <a:t>daliad</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benthyciad</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myfyriwr</a:t>
            </a:r>
            <a:r>
              <a:rPr lang="en-GB" b="1"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talu’n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ôl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arian</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fenthycwyd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gennych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ogystal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â</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llog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dim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ennill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mwy</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trothwy</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Pan </a:t>
            </a:r>
            <a:r>
              <a:rPr lang="en-GB" dirty="0" err="1">
                <a:solidFill>
                  <a:srgbClr val="002F3B"/>
                </a:solidFill>
                <a:effectLst/>
                <a:latin typeface="Futura" panose="020B0602020204020303" pitchFamily="34" charset="-79"/>
                <a:cs typeface="Futura" panose="020B0602020204020303" pitchFamily="34" charset="-79"/>
              </a:rPr>
              <a:t>fyddwch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swydd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byddwch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slip </a:t>
            </a:r>
            <a:r>
              <a:rPr lang="en-GB" dirty="0" err="1">
                <a:solidFill>
                  <a:srgbClr val="002F3B"/>
                </a:solidFill>
                <a:effectLst/>
                <a:latin typeface="Futura" panose="020B0602020204020303" pitchFamily="34" charset="-79"/>
                <a:cs typeface="Futura" panose="020B0602020204020303" pitchFamily="34" charset="-79"/>
              </a:rPr>
              <a:t>cyflog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hefyd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fwy</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na</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thebyg</a:t>
            </a:r>
            <a:r>
              <a:rPr lang="en-GB" dirty="0">
                <a:solidFill>
                  <a:srgbClr val="002F3B"/>
                </a:solidFill>
                <a:effectLst/>
                <a:latin typeface="Futura" panose="020B0602020204020303" pitchFamily="34" charset="-79"/>
                <a:cs typeface="Futura" panose="020B0602020204020303" pitchFamily="34" charset="-79"/>
              </a:rPr>
              <a:t>. Mae </a:t>
            </a:r>
            <a:r>
              <a:rPr lang="en-GB" dirty="0" err="1">
                <a:solidFill>
                  <a:srgbClr val="002F3B"/>
                </a:solidFill>
                <a:effectLst/>
                <a:latin typeface="Futura" panose="020B0602020204020303" pitchFamily="34" charset="-79"/>
                <a:cs typeface="Futura" panose="020B0602020204020303" pitchFamily="34" charset="-79"/>
              </a:rPr>
              <a:t>hwn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cynnwys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gwybodaeth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amdanoch</a:t>
            </a:r>
            <a:r>
              <a:rPr lang="en-GB" dirty="0">
                <a:solidFill>
                  <a:srgbClr val="002F3B"/>
                </a:solidFill>
                <a:effectLst/>
                <a:latin typeface="Futura" panose="020B0602020204020303" pitchFamily="34" charset="-79"/>
                <a:cs typeface="Futura" panose="020B0602020204020303" pitchFamily="34" charset="-79"/>
              </a:rPr>
              <a:t> chi </a:t>
            </a:r>
            <a:r>
              <a:rPr lang="en-GB" dirty="0" err="1">
                <a:solidFill>
                  <a:srgbClr val="002F3B"/>
                </a:solidFill>
                <a:effectLst/>
                <a:latin typeface="Futura" panose="020B0602020204020303" pitchFamily="34" charset="-79"/>
                <a:cs typeface="Futura" panose="020B0602020204020303" pitchFamily="34" charset="-79"/>
              </a:rPr>
              <a:t>a’ch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enillion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slip </a:t>
            </a:r>
            <a:r>
              <a:rPr lang="en-GB" dirty="0" err="1">
                <a:solidFill>
                  <a:srgbClr val="002F3B"/>
                </a:solidFill>
                <a:effectLst/>
                <a:latin typeface="Futura" panose="020B0602020204020303" pitchFamily="34" charset="-79"/>
                <a:cs typeface="Futura" panose="020B0602020204020303" pitchFamily="34" charset="-79"/>
              </a:rPr>
              <a:t>cyflog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hefyd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dangos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holl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ddidyniadau</a:t>
            </a:r>
            <a:r>
              <a:rPr lang="en-GB" dirty="0">
                <a:solidFill>
                  <a:srgbClr val="002F3B"/>
                </a:solidFill>
                <a:effectLst/>
                <a:latin typeface="Futura" panose="020B0602020204020303" pitchFamily="34" charset="-79"/>
                <a:cs typeface="Futura" panose="020B0602020204020303" pitchFamily="34" charset="-79"/>
              </a:rPr>
              <a:t>.</a:t>
            </a:r>
          </a:p>
        </p:txBody>
      </p:sp>
      <p:sp>
        <p:nvSpPr>
          <p:cNvPr id="11" name="TextBox 10">
            <a:extLst>
              <a:ext uri="{FF2B5EF4-FFF2-40B4-BE49-F238E27FC236}">
                <a16:creationId xmlns:a16="http://schemas.microsoft.com/office/drawing/2014/main" id="{4BB91250-F4FA-D440-B7F0-1B027B2BF432}"/>
              </a:ext>
            </a:extLst>
          </p:cNvPr>
          <p:cNvSpPr txBox="1"/>
          <p:nvPr userDrawn="1"/>
        </p:nvSpPr>
        <p:spPr>
          <a:xfrm>
            <a:off x="8399777" y="6289627"/>
            <a:ext cx="4114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ENILLION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379689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C989D-C488-0340-AF9E-418BF77A1C82}"/>
              </a:ext>
            </a:extLst>
          </p:cNvPr>
          <p:cNvPicPr>
            <a:picLocks noChangeAspect="1"/>
          </p:cNvPicPr>
          <p:nvPr userDrawn="1"/>
        </p:nvPicPr>
        <p:blipFill rotWithShape="1">
          <a:blip r:embed="rId2"/>
          <a:srcRect l="3823" r="37127"/>
          <a:stretch/>
        </p:blipFill>
        <p:spPr>
          <a:xfrm>
            <a:off x="5487788" y="-19532"/>
            <a:ext cx="6722679" cy="635628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a:cxnSpLocks/>
          </p:cNvCxnSpPr>
          <p:nvPr userDrawn="1"/>
        </p:nvCxnSpPr>
        <p:spPr>
          <a:xfrm>
            <a:off x="879613" y="1301807"/>
            <a:ext cx="3786655"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3"/>
          <a:stretch>
            <a:fillRect/>
          </a:stretch>
        </p:blipFill>
        <p:spPr>
          <a:xfrm>
            <a:off x="807066" y="608228"/>
            <a:ext cx="620573" cy="615762"/>
          </a:xfrm>
          <a:prstGeom prst="rect">
            <a:avLst/>
          </a:prstGeom>
        </p:spPr>
      </p:pic>
      <p:sp>
        <p:nvSpPr>
          <p:cNvPr id="3" name="Rectangle 2">
            <a:extLst>
              <a:ext uri="{FF2B5EF4-FFF2-40B4-BE49-F238E27FC236}">
                <a16:creationId xmlns:a16="http://schemas.microsoft.com/office/drawing/2014/main" id="{287489F5-A51D-C146-B12D-517D206B4A49}"/>
              </a:ext>
            </a:extLst>
          </p:cNvPr>
          <p:cNvSpPr/>
          <p:nvPr userDrawn="1"/>
        </p:nvSpPr>
        <p:spPr>
          <a:xfrm>
            <a:off x="807066" y="1478361"/>
            <a:ext cx="4030718" cy="1477328"/>
          </a:xfrm>
          <a:prstGeom prst="rect">
            <a:avLst/>
          </a:prstGeom>
        </p:spPr>
        <p:txBody>
          <a:bodyPr wrap="square">
            <a:spAutoFit/>
          </a:bodyPr>
          <a:lstStyle/>
          <a:p>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ôl</a:t>
            </a:r>
            <a:r>
              <a:rPr lang="en-GB" b="1" dirty="0">
                <a:solidFill>
                  <a:srgbClr val="FFFFFF"/>
                </a:solidFill>
                <a:effectLst/>
                <a:latin typeface="FUTURA MEDIUM" panose="020B0602020204020303" pitchFamily="34" charset="-79"/>
                <a:cs typeface="FUTURA MEDIUM" panose="020B0602020204020303" pitchFamily="34" charset="-79"/>
              </a:rPr>
              <a:t> data </a:t>
            </a:r>
            <a:r>
              <a:rPr lang="en-GB" b="1" dirty="0" err="1">
                <a:solidFill>
                  <a:srgbClr val="FFFFFF"/>
                </a:solidFill>
                <a:effectLst/>
                <a:latin typeface="FUTURA MEDIUM" panose="020B0602020204020303" pitchFamily="34" charset="-79"/>
                <a:cs typeface="FUTURA MEDIUM" panose="020B0602020204020303" pitchFamily="34" charset="-79"/>
              </a:rPr>
              <a:t>swyddogol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llywodraeth</a:t>
            </a:r>
            <a:r>
              <a:rPr lang="en-GB" b="1" dirty="0">
                <a:solidFill>
                  <a:srgbClr val="FFFFFF"/>
                </a:solidFill>
                <a:effectLst/>
                <a:latin typeface="FUTURA MEDIUM" panose="020B0602020204020303" pitchFamily="34" charset="-79"/>
                <a:cs typeface="FUTURA MEDIUM" panose="020B0602020204020303" pitchFamily="34" charset="-79"/>
              </a:rPr>
              <a:t> y </a:t>
            </a:r>
            <a:r>
              <a:rPr lang="en-GB" b="1" dirty="0" err="1">
                <a:solidFill>
                  <a:srgbClr val="FFFFFF"/>
                </a:solidFill>
                <a:effectLst/>
                <a:latin typeface="FUTURA MEDIUM" panose="020B0602020204020303" pitchFamily="34" charset="-79"/>
                <a:cs typeface="FUTURA MEDIUM" panose="020B0602020204020303" pitchFamily="34" charset="-79"/>
              </a:rPr>
              <a:t>Deyrnas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Unedig</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casglwyd</a:t>
            </a:r>
            <a:r>
              <a:rPr lang="en-GB" b="1" dirty="0">
                <a:solidFill>
                  <a:srgbClr val="FFFFFF"/>
                </a:solidFill>
                <a:effectLst/>
                <a:latin typeface="FUTURA MEDIUM" panose="020B0602020204020303" pitchFamily="34" charset="-79"/>
                <a:cs typeface="FUTURA MEDIUM" panose="020B0602020204020303" pitchFamily="34" charset="-79"/>
              </a:rPr>
              <a:t> £196 </a:t>
            </a:r>
            <a:r>
              <a:rPr lang="en-GB" b="1" dirty="0" err="1">
                <a:solidFill>
                  <a:srgbClr val="FFFFFF"/>
                </a:solidFill>
                <a:effectLst/>
                <a:latin typeface="FUTURA MEDIUM" panose="020B0602020204020303" pitchFamily="34" charset="-79"/>
                <a:cs typeface="FUTURA MEDIUM" panose="020B0602020204020303" pitchFamily="34" charset="-79"/>
              </a:rPr>
              <a:t>biliwn</a:t>
            </a:r>
            <a:r>
              <a:rPr lang="en-GB" b="1" dirty="0">
                <a:solidFill>
                  <a:srgbClr val="FFFFFF"/>
                </a:solidFill>
                <a:effectLst/>
                <a:latin typeface="FUTURA MEDIUM" panose="020B0602020204020303" pitchFamily="34" charset="-79"/>
                <a:cs typeface="FUTURA MEDIUM" panose="020B0602020204020303" pitchFamily="34" charset="-79"/>
              </a:rPr>
              <a:t> o </a:t>
            </a:r>
            <a:r>
              <a:rPr lang="en-GB" b="1" dirty="0" err="1">
                <a:solidFill>
                  <a:srgbClr val="FFFFFF"/>
                </a:solidFill>
                <a:effectLst/>
                <a:latin typeface="FUTURA MEDIUM" panose="020B0602020204020303" pitchFamily="34" charset="-79"/>
                <a:cs typeface="FUTURA MEDIUM" panose="020B0602020204020303" pitchFamily="34" charset="-79"/>
              </a:rPr>
              <a:t>daliadau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Treth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Incwm</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2019-20, </a:t>
            </a:r>
            <a:r>
              <a:rPr lang="en-GB" b="1" dirty="0" err="1">
                <a:solidFill>
                  <a:srgbClr val="FFFFFF"/>
                </a:solidFill>
                <a:effectLst/>
                <a:latin typeface="FUTURA MEDIUM" panose="020B0602020204020303" pitchFamily="34" charset="-79"/>
                <a:cs typeface="FUTURA MEDIUM" panose="020B0602020204020303" pitchFamily="34" charset="-79"/>
              </a:rPr>
              <a:t>sef</a:t>
            </a:r>
            <a:r>
              <a:rPr lang="en-GB" b="1" dirty="0">
                <a:solidFill>
                  <a:srgbClr val="FFFFFF"/>
                </a:solidFill>
                <a:effectLst/>
                <a:latin typeface="FUTURA MEDIUM" panose="020B0602020204020303" pitchFamily="34" charset="-79"/>
                <a:cs typeface="FUTURA MEDIUM" panose="020B0602020204020303" pitchFamily="34" charset="-79"/>
              </a:rPr>
              <a:t> £5 </a:t>
            </a:r>
            <a:r>
              <a:rPr lang="en-GB" b="1" dirty="0" err="1">
                <a:solidFill>
                  <a:srgbClr val="FFFFFF"/>
                </a:solidFill>
                <a:effectLst/>
                <a:latin typeface="FUTURA MEDIUM" panose="020B0602020204020303" pitchFamily="34" charset="-79"/>
                <a:cs typeface="FUTURA MEDIUM" panose="020B0602020204020303" pitchFamily="34" charset="-79"/>
              </a:rPr>
              <a:t>biliwn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fwy</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na’r</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flwyddyn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gynt</a:t>
            </a:r>
            <a:r>
              <a:rPr lang="en-GB" b="1" dirty="0">
                <a:solidFill>
                  <a:srgbClr val="FFFFFF"/>
                </a:solidFill>
                <a:effectLst/>
                <a:latin typeface="FUTURA MEDIUM" panose="020B0602020204020303" pitchFamily="34" charset="-79"/>
                <a:cs typeface="FUTURA MEDIUM" panose="020B0602020204020303" pitchFamily="34" charset="-79"/>
              </a:rPr>
              <a:t>.</a:t>
            </a:r>
          </a:p>
        </p:txBody>
      </p:sp>
      <p:sp>
        <p:nvSpPr>
          <p:cNvPr id="17" name="TextBox 16">
            <a:extLst>
              <a:ext uri="{FF2B5EF4-FFF2-40B4-BE49-F238E27FC236}">
                <a16:creationId xmlns:a16="http://schemas.microsoft.com/office/drawing/2014/main" id="{2E5DE636-B19D-D348-825A-7602CD9CE7F6}"/>
              </a:ext>
            </a:extLst>
          </p:cNvPr>
          <p:cNvSpPr txBox="1"/>
          <p:nvPr userDrawn="1"/>
        </p:nvSpPr>
        <p:spPr>
          <a:xfrm>
            <a:off x="8399777" y="6289627"/>
            <a:ext cx="4114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ENILLION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677359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637CC9-B878-1747-AD31-6D1F8D99D375}"/>
              </a:ext>
            </a:extLst>
          </p:cNvPr>
          <p:cNvSpPr/>
          <p:nvPr userDrawn="1"/>
        </p:nvSpPr>
        <p:spPr>
          <a:xfrm>
            <a:off x="394252" y="189265"/>
            <a:ext cx="11797748" cy="646331"/>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Edrychwch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y slip </a:t>
            </a:r>
            <a:r>
              <a:rPr lang="en-GB" dirty="0" err="1">
                <a:solidFill>
                  <a:srgbClr val="002F3B"/>
                </a:solidFill>
                <a:effectLst/>
                <a:latin typeface="Futura" panose="020B0602020204020303" pitchFamily="34" charset="-79"/>
                <a:cs typeface="Futura" panose="020B0602020204020303" pitchFamily="34" charset="-79"/>
              </a:rPr>
              <a:t>cyflog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gyfer</a:t>
            </a:r>
            <a:r>
              <a:rPr lang="en-GB" dirty="0">
                <a:solidFill>
                  <a:srgbClr val="002F3B"/>
                </a:solidFill>
                <a:effectLst/>
                <a:latin typeface="Futura" panose="020B0602020204020303" pitchFamily="34" charset="-79"/>
                <a:cs typeface="Futura" panose="020B0602020204020303" pitchFamily="34" charset="-79"/>
              </a:rPr>
              <a:t> Sam Green, </a:t>
            </a:r>
            <a:r>
              <a:rPr lang="en-GB" dirty="0" err="1">
                <a:solidFill>
                  <a:srgbClr val="002F3B"/>
                </a:solidFill>
                <a:effectLst/>
                <a:latin typeface="Futura" panose="020B0602020204020303" pitchFamily="34" charset="-79"/>
                <a:cs typeface="Futura" panose="020B0602020204020303" pitchFamily="34" charset="-79"/>
              </a:rPr>
              <a:t>sy’n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uwch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steiliwr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mewn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cadwyn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genedlaethol</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siopau</a:t>
            </a:r>
            <a:r>
              <a:rPr lang="en-GB" dirty="0">
                <a:solidFill>
                  <a:srgbClr val="002F3B"/>
                </a:solidFill>
                <a:effectLst/>
                <a:latin typeface="Futura" panose="020B0602020204020303" pitchFamily="34" charset="-79"/>
                <a:cs typeface="Futura" panose="020B0602020204020303" pitchFamily="34" charset="-79"/>
              </a:rPr>
              <a:t> trin </a:t>
            </a:r>
            <a:r>
              <a:rPr lang="en-GB" dirty="0" err="1">
                <a:solidFill>
                  <a:srgbClr val="002F3B"/>
                </a:solidFill>
                <a:effectLst/>
                <a:latin typeface="Futura" panose="020B0602020204020303" pitchFamily="34" charset="-79"/>
                <a:cs typeface="Futura" panose="020B0602020204020303" pitchFamily="34" charset="-79"/>
              </a:rPr>
              <a:t>gwallt</a:t>
            </a:r>
            <a:r>
              <a:rPr lang="en-GB" dirty="0">
                <a:solidFill>
                  <a:srgbClr val="002F3B"/>
                </a:solidFill>
                <a:effectLst/>
                <a:latin typeface="Futura" panose="020B0602020204020303" pitchFamily="34" charset="-79"/>
                <a:cs typeface="Futura" panose="020B0602020204020303" pitchFamily="34" charset="-79"/>
              </a:rPr>
              <a:t>.</a:t>
            </a:r>
          </a:p>
        </p:txBody>
      </p:sp>
      <p:pic>
        <p:nvPicPr>
          <p:cNvPr id="7" name="Picture 6">
            <a:extLst>
              <a:ext uri="{FF2B5EF4-FFF2-40B4-BE49-F238E27FC236}">
                <a16:creationId xmlns:a16="http://schemas.microsoft.com/office/drawing/2014/main" id="{D2372DAD-FE8E-7D48-BE79-29F75D6495DA}"/>
              </a:ext>
            </a:extLst>
          </p:cNvPr>
          <p:cNvPicPr>
            <a:picLocks noChangeAspect="1"/>
          </p:cNvPicPr>
          <p:nvPr userDrawn="1"/>
        </p:nvPicPr>
        <p:blipFill>
          <a:blip r:embed="rId2"/>
          <a:stretch>
            <a:fillRect/>
          </a:stretch>
        </p:blipFill>
        <p:spPr>
          <a:xfrm>
            <a:off x="1451728" y="970050"/>
            <a:ext cx="9543068" cy="4917900"/>
          </a:xfrm>
          <a:prstGeom prst="rect">
            <a:avLst/>
          </a:prstGeom>
        </p:spPr>
      </p:pic>
      <p:sp>
        <p:nvSpPr>
          <p:cNvPr id="10" name="TextBox 9">
            <a:extLst>
              <a:ext uri="{FF2B5EF4-FFF2-40B4-BE49-F238E27FC236}">
                <a16:creationId xmlns:a16="http://schemas.microsoft.com/office/drawing/2014/main" id="{103D5502-A112-9A44-8629-4F81189C9E91}"/>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55607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49AE63-B72B-0442-A339-C71701D88D13}"/>
              </a:ext>
            </a:extLst>
          </p:cNvPr>
          <p:cNvPicPr>
            <a:picLocks noChangeAspect="1"/>
          </p:cNvPicPr>
          <p:nvPr userDrawn="1"/>
        </p:nvPicPr>
        <p:blipFill rotWithShape="1">
          <a:blip r:embed="rId2"/>
          <a:srcRect l="28744" r="7952"/>
          <a:stretch/>
        </p:blipFill>
        <p:spPr>
          <a:xfrm>
            <a:off x="6137412" y="0"/>
            <a:ext cx="6086063" cy="64008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2A1E740-E90A-C742-BFAD-3EE7DB0037FE}"/>
              </a:ext>
            </a:extLst>
          </p:cNvPr>
          <p:cNvSpPr/>
          <p:nvPr userDrawn="1"/>
        </p:nvSpPr>
        <p:spPr>
          <a:xfrm>
            <a:off x="425725" y="427878"/>
            <a:ext cx="5257800" cy="537657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AF0DE5-65DD-7240-A35A-E2E6A90E0575}"/>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5D819F8C-7C9C-E34D-ABE9-30322CE56560}"/>
              </a:ext>
            </a:extLst>
          </p:cNvPr>
          <p:cNvCxnSpPr/>
          <p:nvPr userDrawn="1"/>
        </p:nvCxnSpPr>
        <p:spPr>
          <a:xfrm>
            <a:off x="879612" y="1266498"/>
            <a:ext cx="3636579"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E2883613-1267-024A-8FDE-5E023067F0BD}"/>
              </a:ext>
            </a:extLst>
          </p:cNvPr>
          <p:cNvPicPr>
            <a:picLocks noChangeAspect="1"/>
          </p:cNvPicPr>
          <p:nvPr userDrawn="1"/>
        </p:nvPicPr>
        <p:blipFill>
          <a:blip r:embed="rId3"/>
          <a:stretch>
            <a:fillRect/>
          </a:stretch>
        </p:blipFill>
        <p:spPr>
          <a:xfrm>
            <a:off x="836669" y="572919"/>
            <a:ext cx="622045" cy="615762"/>
          </a:xfrm>
          <a:prstGeom prst="rect">
            <a:avLst/>
          </a:prstGeom>
        </p:spPr>
      </p:pic>
      <p:sp>
        <p:nvSpPr>
          <p:cNvPr id="15" name="Rectangle 14">
            <a:extLst>
              <a:ext uri="{FF2B5EF4-FFF2-40B4-BE49-F238E27FC236}">
                <a16:creationId xmlns:a16="http://schemas.microsoft.com/office/drawing/2014/main" id="{5B0DAFBF-A2F8-9C4C-A7EE-AB3AB0ADF594}"/>
              </a:ext>
            </a:extLst>
          </p:cNvPr>
          <p:cNvSpPr/>
          <p:nvPr userDrawn="1"/>
        </p:nvSpPr>
        <p:spPr>
          <a:xfrm>
            <a:off x="762000" y="1379086"/>
            <a:ext cx="4595191" cy="3693319"/>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darllen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slipiau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wybod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Beth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gweld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slip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golofn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didyniadau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Beth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Pam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Beth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arwyddocâd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rhifau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cod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ag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6" name="TextBox 15">
            <a:extLst>
              <a:ext uri="{FF2B5EF4-FFF2-40B4-BE49-F238E27FC236}">
                <a16:creationId xmlns:a16="http://schemas.microsoft.com/office/drawing/2014/main" id="{358EEFEF-3F62-614C-9D25-93CE6472B9F0}"/>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858633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ESBONIO SLIPIAU CYFLOG</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921640"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6" name="TextBox 15">
            <a:extLst>
              <a:ext uri="{FF2B5EF4-FFF2-40B4-BE49-F238E27FC236}">
                <a16:creationId xmlns:a16="http://schemas.microsoft.com/office/drawing/2014/main" id="{C28C34A1-5675-B444-A60A-133EE9867DBC}"/>
              </a:ext>
            </a:extLst>
          </p:cNvPr>
          <p:cNvSpPr txBox="1"/>
          <p:nvPr userDrawn="1"/>
        </p:nvSpPr>
        <p:spPr>
          <a:xfrm>
            <a:off x="6306204" y="1315249"/>
            <a:ext cx="2380598" cy="461665"/>
          </a:xfrm>
          <a:prstGeom prst="rect">
            <a:avLst/>
          </a:prstGeom>
          <a:noFill/>
        </p:spPr>
        <p:txBody>
          <a:bodyPr wrap="square" rtlCol="0">
            <a:spAutoFit/>
          </a:bodyPr>
          <a:lstStyle/>
          <a:p>
            <a:r>
              <a:rPr lang="en-US" sz="2400" dirty="0" err="1">
                <a:solidFill>
                  <a:srgbClr val="188785"/>
                </a:solidFill>
                <a:latin typeface="Futura Medium" panose="020B0602020204020303" pitchFamily="34" charset="-79"/>
                <a:cs typeface="Futura Medium" panose="020B0602020204020303" pitchFamily="34" charset="-79"/>
              </a:rPr>
              <a:t>Treth</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Incwm</a:t>
            </a:r>
            <a:endParaRPr lang="en-US" sz="2400" dirty="0">
              <a:solidFill>
                <a:srgbClr val="188785"/>
              </a:solidFill>
              <a:latin typeface="Futura Medium" panose="020B0602020204020303" pitchFamily="34" charset="-79"/>
              <a:cs typeface="Futura Medium" panose="020B0602020204020303" pitchFamily="34" charset="-79"/>
            </a:endParaRPr>
          </a:p>
        </p:txBody>
      </p:sp>
      <p:sp>
        <p:nvSpPr>
          <p:cNvPr id="17" name="TextBox 16">
            <a:extLst>
              <a:ext uri="{FF2B5EF4-FFF2-40B4-BE49-F238E27FC236}">
                <a16:creationId xmlns:a16="http://schemas.microsoft.com/office/drawing/2014/main" id="{D5123731-7187-3D4D-A947-E80B5C0C31C3}"/>
              </a:ext>
            </a:extLst>
          </p:cNvPr>
          <p:cNvSpPr txBox="1"/>
          <p:nvPr userDrawn="1"/>
        </p:nvSpPr>
        <p:spPr>
          <a:xfrm>
            <a:off x="531567" y="1315250"/>
            <a:ext cx="2380598" cy="461665"/>
          </a:xfrm>
          <a:prstGeom prst="rect">
            <a:avLst/>
          </a:prstGeom>
          <a:noFill/>
        </p:spPr>
        <p:txBody>
          <a:bodyPr wrap="square" rtlCol="0">
            <a:spAutoFit/>
          </a:bodyPr>
          <a:lstStyle/>
          <a:p>
            <a:r>
              <a:rPr lang="en-US" sz="2400" dirty="0" err="1">
                <a:solidFill>
                  <a:srgbClr val="188785"/>
                </a:solidFill>
                <a:latin typeface="Futura Medium" panose="020B0602020204020303" pitchFamily="34" charset="-79"/>
                <a:cs typeface="Futura Medium" panose="020B0602020204020303" pitchFamily="34" charset="-79"/>
              </a:rPr>
              <a:t>Didyniadau</a:t>
            </a:r>
            <a:endParaRPr lang="en-US" sz="2400" dirty="0">
              <a:solidFill>
                <a:srgbClr val="188785"/>
              </a:solidFill>
              <a:latin typeface="Futura Medium" panose="020B0602020204020303" pitchFamily="34" charset="-79"/>
              <a:cs typeface="Futura Medium" panose="020B0602020204020303" pitchFamily="34" charset="-79"/>
            </a:endParaRPr>
          </a:p>
        </p:txBody>
      </p:sp>
      <p:sp>
        <p:nvSpPr>
          <p:cNvPr id="7" name="Rectangle 6">
            <a:extLst>
              <a:ext uri="{FF2B5EF4-FFF2-40B4-BE49-F238E27FC236}">
                <a16:creationId xmlns:a16="http://schemas.microsoft.com/office/drawing/2014/main" id="{13E1E732-0DBC-E54F-8BEC-3253E8EC74F1}"/>
              </a:ext>
            </a:extLst>
          </p:cNvPr>
          <p:cNvSpPr/>
          <p:nvPr userDrawn="1"/>
        </p:nvSpPr>
        <p:spPr>
          <a:xfrm>
            <a:off x="531567" y="1843638"/>
            <a:ext cx="5392155" cy="2862322"/>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y slip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allwch</a:t>
            </a:r>
            <a:r>
              <a:rPr lang="en-GB" dirty="0">
                <a:solidFill>
                  <a:srgbClr val="00303C"/>
                </a:solidFill>
                <a:effectLst/>
                <a:latin typeface="Futura" panose="020B0602020204020303" pitchFamily="34" charset="-79"/>
                <a:cs typeface="Futura" panose="020B0602020204020303" pitchFamily="34" charset="-79"/>
              </a:rPr>
              <a:t> weld y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symiau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Yswiriant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Gwladol</a:t>
            </a:r>
            <a:r>
              <a:rPr lang="en-GB" dirty="0">
                <a:solidFill>
                  <a:srgbClr val="00303C"/>
                </a:solidFill>
                <a:effectLst/>
                <a:latin typeface="Futura" panose="020B0602020204020303" pitchFamily="34" charset="-79"/>
                <a:cs typeface="Futura" panose="020B0602020204020303" pitchFamily="34" charset="-79"/>
              </a:rPr>
              <a:t> (YG), a </a:t>
            </a:r>
            <a:r>
              <a:rPr lang="en-GB" dirty="0" err="1">
                <a:solidFill>
                  <a:srgbClr val="00303C"/>
                </a:solidFill>
                <a:effectLst/>
                <a:latin typeface="Futura" panose="020B0602020204020303" pitchFamily="34" charset="-79"/>
                <a:cs typeface="Futura" panose="020B0602020204020303" pitchFamily="34" charset="-79"/>
              </a:rPr>
              <a:t>phensiwn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didynnu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gros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Didyniadau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gorfodol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rhain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oherwydd</a:t>
            </a:r>
            <a:r>
              <a:rPr lang="en-GB" dirty="0">
                <a:solidFill>
                  <a:srgbClr val="00303C"/>
                </a:solidFill>
                <a:effectLst/>
                <a:latin typeface="Futura" panose="020B0602020204020303" pitchFamily="34" charset="-79"/>
                <a:cs typeface="Futura" panose="020B0602020204020303" pitchFamily="34" charset="-79"/>
              </a:rPr>
              <a:t> bod </a:t>
            </a:r>
            <a:r>
              <a:rPr lang="en-GB" dirty="0" err="1">
                <a:solidFill>
                  <a:srgbClr val="00303C"/>
                </a:solidFill>
                <a:effectLst/>
                <a:latin typeface="Futura" panose="020B0602020204020303" pitchFamily="34" charset="-79"/>
                <a:cs typeface="Futura" panose="020B0602020204020303" pitchFamily="34" charset="-79"/>
              </a:rPr>
              <a:t>rhaid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chi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wedi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benthyca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arian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fynd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brifysgol</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mwy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trothwy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efallai</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ad-</a:t>
            </a:r>
            <a:r>
              <a:rPr lang="en-GB" dirty="0" err="1">
                <a:solidFill>
                  <a:srgbClr val="00303C"/>
                </a:solidFill>
                <a:effectLst/>
                <a:latin typeface="Futura" panose="020B0602020204020303" pitchFamily="34" charset="-79"/>
                <a:cs typeface="Futura" panose="020B0602020204020303" pitchFamily="34" charset="-79"/>
              </a:rPr>
              <a:t>daliadau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benthyciad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myfyriwr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didynnu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gros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hefyd</a:t>
            </a:r>
            <a:r>
              <a:rPr lang="en-GB" dirty="0">
                <a:solidFill>
                  <a:srgbClr val="00303C"/>
                </a:solidFill>
                <a:effectLst/>
                <a:latin typeface="Futura" panose="020B0602020204020303" pitchFamily="34" charset="-79"/>
                <a:cs typeface="Futura" panose="020B0602020204020303" pitchFamily="34" charset="-79"/>
              </a:rPr>
              <a:t>.</a:t>
            </a:r>
          </a:p>
        </p:txBody>
      </p:sp>
      <p:sp>
        <p:nvSpPr>
          <p:cNvPr id="8" name="Rectangle 7">
            <a:extLst>
              <a:ext uri="{FF2B5EF4-FFF2-40B4-BE49-F238E27FC236}">
                <a16:creationId xmlns:a16="http://schemas.microsoft.com/office/drawing/2014/main" id="{B10D4743-5860-8740-AFCD-F9DA751E97D0}"/>
              </a:ext>
            </a:extLst>
          </p:cNvPr>
          <p:cNvSpPr/>
          <p:nvPr userDrawn="1"/>
        </p:nvSpPr>
        <p:spPr>
          <a:xfrm>
            <a:off x="6306204" y="1776915"/>
            <a:ext cx="5221356"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Mae </a:t>
            </a:r>
            <a:r>
              <a:rPr lang="en-GB" dirty="0" err="1">
                <a:solidFill>
                  <a:srgbClr val="00303C"/>
                </a:solidFill>
                <a:effectLst/>
                <a:latin typeface="Futura" panose="020B0602020204020303" pitchFamily="34" charset="-79"/>
                <a:cs typeface="Futura" panose="020B0602020204020303" pitchFamily="34" charset="-79"/>
              </a:rPr>
              <a:t>pawb</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rhywfaint</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arian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dechrau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Lwfans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Personol</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osod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gan</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llywodraeth</a:t>
            </a:r>
            <a:r>
              <a:rPr lang="en-GB" dirty="0">
                <a:solidFill>
                  <a:srgbClr val="00303C"/>
                </a:solidFill>
                <a:effectLst/>
                <a:latin typeface="Futura" panose="020B0602020204020303" pitchFamily="34" charset="-79"/>
                <a:cs typeface="Futura" panose="020B0602020204020303" pitchFamily="34" charset="-79"/>
              </a:rPr>
              <a:t> bob </a:t>
            </a:r>
            <a:r>
              <a:rPr lang="en-GB" dirty="0" err="1">
                <a:solidFill>
                  <a:srgbClr val="00303C"/>
                </a:solidFill>
                <a:effectLst/>
                <a:latin typeface="Futura" panose="020B0602020204020303" pitchFamily="34" charset="-79"/>
                <a:cs typeface="Futura" panose="020B0602020204020303" pitchFamily="34" charset="-79"/>
              </a:rPr>
              <a:t>blwyddyn</a:t>
            </a:r>
            <a:r>
              <a:rPr lang="en-GB" dirty="0">
                <a:solidFill>
                  <a:srgbClr val="00303C"/>
                </a:solidFill>
                <a:effectLst/>
                <a:latin typeface="Futura" panose="020B0602020204020303" pitchFamily="34" charset="-79"/>
                <a:cs typeface="Futura" panose="020B0602020204020303" pitchFamily="34" charset="-79"/>
              </a:rPr>
              <a:t>. Er </a:t>
            </a:r>
            <a:r>
              <a:rPr lang="en-GB" dirty="0" err="1">
                <a:solidFill>
                  <a:srgbClr val="00303C"/>
                </a:solidFill>
                <a:effectLst/>
                <a:latin typeface="Futura" panose="020B0602020204020303" pitchFamily="34" charset="-79"/>
                <a:cs typeface="Futura" panose="020B0602020204020303" pitchFamily="34" charset="-79"/>
              </a:rPr>
              <a:t>enghraifft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2021/22, y </a:t>
            </a:r>
            <a:r>
              <a:rPr lang="en-GB" dirty="0" err="1">
                <a:solidFill>
                  <a:srgbClr val="00303C"/>
                </a:solidFill>
                <a:effectLst/>
                <a:latin typeface="Futura" panose="020B0602020204020303" pitchFamily="34" charset="-79"/>
                <a:cs typeface="Futura" panose="020B0602020204020303" pitchFamily="34" charset="-79"/>
              </a:rPr>
              <a:t>swm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a:t>
            </a:r>
            <a:r>
              <a:rPr lang="en-GB" dirty="0">
                <a:solidFill>
                  <a:srgbClr val="00303C"/>
                </a:solidFill>
                <a:effectLst/>
                <a:latin typeface="Futura" panose="020B0602020204020303" pitchFamily="34" charset="-79"/>
                <a:cs typeface="Futura" panose="020B0602020204020303" pitchFamily="34" charset="-79"/>
              </a:rPr>
              <a:t> £12,570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gyfer</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rhan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fwyaf</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bobl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dros</a:t>
            </a:r>
            <a:r>
              <a:rPr lang="en-GB" dirty="0">
                <a:solidFill>
                  <a:srgbClr val="00303C"/>
                </a:solidFill>
                <a:effectLst/>
                <a:latin typeface="Futura" panose="020B0602020204020303" pitchFamily="34" charset="-79"/>
                <a:cs typeface="Futura" panose="020B0602020204020303" pitchFamily="34" charset="-79"/>
              </a:rPr>
              <a:t> ben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lwfans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personol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trethadwy</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Pan </a:t>
            </a:r>
            <a:r>
              <a:rPr lang="en-GB" dirty="0" err="1">
                <a:solidFill>
                  <a:srgbClr val="00303C"/>
                </a:solidFill>
                <a:effectLst/>
                <a:latin typeface="Futura" panose="020B0602020204020303" pitchFamily="34" charset="-79"/>
                <a:cs typeface="Futura" panose="020B0602020204020303" pitchFamily="34" charset="-79"/>
              </a:rPr>
              <a:t>fydd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mynd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fwy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lwfans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a:t>
            </a:r>
          </a:p>
        </p:txBody>
      </p:sp>
      <p:sp>
        <p:nvSpPr>
          <p:cNvPr id="18" name="TextBox 17">
            <a:extLst>
              <a:ext uri="{FF2B5EF4-FFF2-40B4-BE49-F238E27FC236}">
                <a16:creationId xmlns:a16="http://schemas.microsoft.com/office/drawing/2014/main" id="{FBCE8E42-3BEF-C64D-B794-433C19B6C9F7}"/>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15411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5F590BE-E620-C244-9561-65AD557A6C1D}"/>
              </a:ext>
            </a:extLst>
          </p:cNvPr>
          <p:cNvSpPr/>
          <p:nvPr userDrawn="1"/>
        </p:nvSpPr>
        <p:spPr>
          <a:xfrm>
            <a:off x="638036" y="3399253"/>
            <a:ext cx="10915926" cy="2308324"/>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adref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gyfraddau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lefelau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fandio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bandiau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Nghymru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Lloegr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chyfraddau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diweddaru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www.gov.uk</a:t>
            </a:r>
            <a:endParaRPr lang="en-GB" sz="1800" b="1" i="0" kern="1200" dirty="0">
              <a:solidFill>
                <a:srgbClr val="00303C"/>
              </a:solidFill>
              <a:effectLst/>
              <a:latin typeface="Futura" panose="020B0602020204020303" pitchFamily="34" charset="-79"/>
              <a:ea typeface="+mn-ea"/>
              <a:cs typeface="Futura" panose="020B0602020204020303" pitchFamily="34" charset="-79"/>
            </a:endParaRPr>
          </a:p>
        </p:txBody>
      </p:sp>
      <p:sp>
        <p:nvSpPr>
          <p:cNvPr id="9" name="TextBox 8">
            <a:extLst>
              <a:ext uri="{FF2B5EF4-FFF2-40B4-BE49-F238E27FC236}">
                <a16:creationId xmlns:a16="http://schemas.microsoft.com/office/drawing/2014/main" id="{22B4F1CF-4486-0C44-A757-11101D1AB920}"/>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2" name="Picture 1">
            <a:extLst>
              <a:ext uri="{FF2B5EF4-FFF2-40B4-BE49-F238E27FC236}">
                <a16:creationId xmlns:a16="http://schemas.microsoft.com/office/drawing/2014/main" id="{1BDA08D9-D609-DA4E-B2B8-F4E436D7B931}"/>
              </a:ext>
            </a:extLst>
          </p:cNvPr>
          <p:cNvPicPr>
            <a:picLocks noChangeAspect="1"/>
          </p:cNvPicPr>
          <p:nvPr userDrawn="1"/>
        </p:nvPicPr>
        <p:blipFill>
          <a:blip r:embed="rId2"/>
          <a:stretch>
            <a:fillRect/>
          </a:stretch>
        </p:blipFill>
        <p:spPr>
          <a:xfrm>
            <a:off x="803364" y="679347"/>
            <a:ext cx="10585271" cy="2215870"/>
          </a:xfrm>
          <a:prstGeom prst="rect">
            <a:avLst/>
          </a:prstGeom>
        </p:spPr>
      </p:pic>
    </p:spTree>
    <p:extLst>
      <p:ext uri="{BB962C8B-B14F-4D97-AF65-F5344CB8AC3E}">
        <p14:creationId xmlns:p14="http://schemas.microsoft.com/office/powerpoint/2010/main" val="2674746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2215991"/>
          </a:xfrm>
          <a:prstGeom prst="rect">
            <a:avLst/>
          </a:prstGeom>
        </p:spPr>
        <p:txBody>
          <a:bodyPr wrap="square">
            <a:spAutoFit/>
          </a:bodyPr>
          <a:lstStyle/>
          <a:p>
            <a:r>
              <a:rPr lang="en-GB" sz="2400" b="0" dirty="0" err="1">
                <a:solidFill>
                  <a:srgbClr val="188785"/>
                </a:solidFill>
                <a:effectLst/>
                <a:latin typeface="Futura Medium" panose="020B0602020204020303" pitchFamily="34" charset="-79"/>
                <a:cs typeface="Futura Medium" panose="020B0602020204020303" pitchFamily="34" charset="-79"/>
              </a:rPr>
              <a:t>Enghreifftiau</a:t>
            </a:r>
            <a:r>
              <a:rPr lang="en-GB" sz="2400" b="0" dirty="0">
                <a:solidFill>
                  <a:srgbClr val="188785"/>
                </a:solidFill>
                <a:effectLst/>
                <a:latin typeface="Futura Medium" panose="020B0602020204020303" pitchFamily="34" charset="-79"/>
                <a:cs typeface="Futura Medium" panose="020B0602020204020303" pitchFamily="34" charset="-79"/>
              </a:rPr>
              <a:t> </a:t>
            </a:r>
            <a:r>
              <a:rPr lang="en-GB" sz="2400" b="0" dirty="0" err="1">
                <a:solidFill>
                  <a:srgbClr val="188785"/>
                </a:solidFill>
                <a:effectLst/>
                <a:latin typeface="Futura Medium" panose="020B0602020204020303" pitchFamily="34" charset="-79"/>
                <a:cs typeface="Futura Medium" panose="020B0602020204020303" pitchFamily="34" charset="-79"/>
              </a:rPr>
              <a:t>ymarferol</a:t>
            </a:r>
            <a:endParaRPr lang="en-GB" sz="2400" b="0" dirty="0">
              <a:solidFill>
                <a:srgbClr val="188785"/>
              </a:solidFill>
              <a:effectLst/>
              <a:latin typeface="Futura Medium" panose="020B0602020204020303" pitchFamily="34" charset="-79"/>
              <a:cs typeface="Futura Medium" panose="020B0602020204020303" pitchFamily="34" charset="-79"/>
            </a:endParaRPr>
          </a:p>
          <a:p>
            <a:endParaRPr lang="en-GB" sz="2400" dirty="0">
              <a:solidFill>
                <a:srgbClr val="188785"/>
              </a:solidFill>
              <a:effectLst/>
              <a:latin typeface="Futura Medium" panose="020B0602020204020303" pitchFamily="34" charset="-79"/>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tybio’r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ffigurau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canlynol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2021/22:</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Personol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b="1" i="0" kern="1200" dirty="0">
                <a:solidFill>
                  <a:srgbClr val="00303C"/>
                </a:solidFill>
                <a:effectLst/>
                <a:latin typeface="Futura" panose="020B0602020204020303" pitchFamily="34" charset="-79"/>
                <a:ea typeface="+mn-ea"/>
                <a:cs typeface="Futura" panose="020B0602020204020303" pitchFamily="34" charset="-79"/>
              </a:rPr>
              <a:t>£12,570</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Sylfaenol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20%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£37,700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trethadwy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b="1" i="0" kern="1200" dirty="0">
                <a:solidFill>
                  <a:srgbClr val="00303C"/>
                </a:solidFill>
                <a:effectLst/>
                <a:latin typeface="Futura" panose="020B0602020204020303" pitchFamily="34" charset="-79"/>
                <a:ea typeface="+mn-ea"/>
                <a:cs typeface="Futura" panose="020B0602020204020303" pitchFamily="34" charset="-79"/>
              </a:rPr>
              <a:t>£12,570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£50,270</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40%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trethadwy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b="1" i="0" kern="1200" dirty="0">
                <a:solidFill>
                  <a:srgbClr val="00303C"/>
                </a:solidFill>
                <a:effectLst/>
                <a:latin typeface="Futura" panose="020B0602020204020303" pitchFamily="34" charset="-79"/>
                <a:ea typeface="+mn-ea"/>
                <a:cs typeface="Futura" panose="020B0602020204020303" pitchFamily="34" charset="-79"/>
              </a:rPr>
              <a:t>£50,270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1" i="0" kern="1200" dirty="0">
                <a:solidFill>
                  <a:srgbClr val="00303C"/>
                </a:solidFill>
                <a:effectLst/>
                <a:latin typeface="Futura" panose="020B0602020204020303" pitchFamily="34" charset="-79"/>
                <a:ea typeface="+mn-ea"/>
                <a:cs typeface="Futura" panose="020B0602020204020303" pitchFamily="34" charset="-79"/>
              </a:rPr>
              <a:t>£150,000 </a:t>
            </a:r>
          </a:p>
        </p:txBody>
      </p:sp>
      <p:cxnSp>
        <p:nvCxnSpPr>
          <p:cNvPr id="9" name="Straight Connector 8">
            <a:extLst>
              <a:ext uri="{FF2B5EF4-FFF2-40B4-BE49-F238E27FC236}">
                <a16:creationId xmlns:a16="http://schemas.microsoft.com/office/drawing/2014/main" id="{E14C864F-2888-2245-AE44-FE4318856B8A}"/>
              </a:ext>
            </a:extLst>
          </p:cNvPr>
          <p:cNvCxnSpPr/>
          <p:nvPr userDrawn="1"/>
        </p:nvCxnSpPr>
        <p:spPr>
          <a:xfrm>
            <a:off x="636104" y="2912165"/>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36104" y="5539409"/>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36104" y="3000080"/>
            <a:ext cx="4740966" cy="1754326"/>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1 </a:t>
            </a:r>
            <a:r>
              <a:rPr lang="en-GB" b="0" i="0" dirty="0" err="1">
                <a:solidFill>
                  <a:srgbClr val="00303C"/>
                </a:solidFill>
                <a:effectLst/>
                <a:latin typeface="Futura" panose="020B0602020204020303" pitchFamily="34" charset="-79"/>
                <a:cs typeface="Futura" panose="020B0602020204020303" pitchFamily="34" charset="-79"/>
              </a:rPr>
              <a:t>Glanhäwr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ennill</a:t>
            </a:r>
            <a:r>
              <a:rPr lang="en-GB" b="0" i="0" dirty="0">
                <a:solidFill>
                  <a:srgbClr val="00303C"/>
                </a:solidFill>
                <a:effectLst/>
                <a:latin typeface="Futura" panose="020B0602020204020303" pitchFamily="34" charset="-79"/>
                <a:cs typeface="Futura" panose="020B0602020204020303" pitchFamily="34" charset="-79"/>
              </a:rPr>
              <a:t> £15,000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 faint o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mae’n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dalu</a:t>
            </a:r>
            <a:r>
              <a:rPr lang="en-GB" b="0" i="0" dirty="0">
                <a:solidFill>
                  <a:srgbClr val="00303C"/>
                </a:solidFill>
                <a:effectLst/>
                <a:latin typeface="Futura" panose="020B0602020204020303" pitchFamily="34" charset="-79"/>
                <a:cs typeface="Futura" panose="020B0602020204020303" pitchFamily="34" charset="-79"/>
              </a:rPr>
              <a:t>?</a:t>
            </a:r>
          </a:p>
          <a:p>
            <a:endParaRPr lang="en-GB" b="0" i="0" dirty="0">
              <a:solidFill>
                <a:srgbClr val="00303C"/>
              </a:solidFill>
              <a:effectLst/>
              <a:latin typeface="Futura" panose="020B0602020204020303" pitchFamily="34" charset="-79"/>
              <a:cs typeface="Futura" panose="020B0602020204020303" pitchFamily="34" charset="-79"/>
            </a:endParaRPr>
          </a:p>
          <a:p>
            <a:r>
              <a:rPr lang="en-GB" b="0" i="0" dirty="0" err="1">
                <a:solidFill>
                  <a:srgbClr val="00303C"/>
                </a:solidFill>
                <a:effectLst/>
                <a:latin typeface="Futura" panose="020B0602020204020303" pitchFamily="34" charset="-79"/>
                <a:cs typeface="Futura" panose="020B0602020204020303" pitchFamily="34" charset="-79"/>
              </a:rPr>
              <a:t>Mae’r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glanhäwr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a:t>
            </a:r>
            <a:r>
              <a:rPr lang="en-GB" b="0" i="0" dirty="0">
                <a:solidFill>
                  <a:srgbClr val="00303C"/>
                </a:solidFill>
                <a:effectLst/>
                <a:latin typeface="Futura" panose="020B0602020204020303" pitchFamily="34" charset="-79"/>
                <a:cs typeface="Futura" panose="020B0602020204020303" pitchFamily="34" charset="-79"/>
              </a:rPr>
              <a:t> £486 o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ychydig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dros</a:t>
            </a:r>
            <a:r>
              <a:rPr lang="en-GB" b="0" i="0" dirty="0">
                <a:solidFill>
                  <a:srgbClr val="00303C"/>
                </a:solidFill>
                <a:effectLst/>
                <a:latin typeface="Futura" panose="020B0602020204020303" pitchFamily="34" charset="-79"/>
                <a:cs typeface="Futura" panose="020B0602020204020303" pitchFamily="34" charset="-79"/>
              </a:rPr>
              <a:t> £40 y mis). Mae </a:t>
            </a:r>
            <a:r>
              <a:rPr lang="en-GB" b="0" i="0" dirty="0" err="1">
                <a:solidFill>
                  <a:srgbClr val="00303C"/>
                </a:solidFill>
                <a:effectLst/>
                <a:latin typeface="Futura" panose="020B0602020204020303" pitchFamily="34" charset="-79"/>
                <a:cs typeface="Futura" panose="020B0602020204020303" pitchFamily="34" charset="-79"/>
              </a:rPr>
              <a:t>hyn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3.24% </a:t>
            </a:r>
            <a:r>
              <a:rPr lang="en-GB" b="0" i="0" dirty="0" err="1">
                <a:solidFill>
                  <a:srgbClr val="00303C"/>
                </a:solidFill>
                <a:effectLst/>
                <a:latin typeface="Futura" panose="020B0602020204020303" pitchFamily="34" charset="-79"/>
                <a:cs typeface="Futura" panose="020B0602020204020303" pitchFamily="34" charset="-79"/>
              </a:rPr>
              <a:t>o’i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endParaRPr lang="en-GB" b="0" i="0" dirty="0">
              <a:solidFill>
                <a:srgbClr val="00303C"/>
              </a:solidFill>
              <a:effectLst/>
              <a:latin typeface="Futura" panose="020B0602020204020303" pitchFamily="34" charset="-79"/>
              <a:cs typeface="Futura" panose="020B0602020204020303" pitchFamily="34" charset="-79"/>
            </a:endParaRPr>
          </a:p>
        </p:txBody>
      </p:sp>
      <p:sp>
        <p:nvSpPr>
          <p:cNvPr id="13" name="TextBox 12">
            <a:extLst>
              <a:ext uri="{FF2B5EF4-FFF2-40B4-BE49-F238E27FC236}">
                <a16:creationId xmlns:a16="http://schemas.microsoft.com/office/drawing/2014/main" id="{FF6CA5E7-E2BE-994D-BF18-E7491EF9AF20}"/>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3" name="Picture 2">
            <a:extLst>
              <a:ext uri="{FF2B5EF4-FFF2-40B4-BE49-F238E27FC236}">
                <a16:creationId xmlns:a16="http://schemas.microsoft.com/office/drawing/2014/main" id="{09D7459A-DBDA-8142-9096-98AA2DB51CB2}"/>
              </a:ext>
            </a:extLst>
          </p:cNvPr>
          <p:cNvPicPr>
            <a:picLocks noChangeAspect="1"/>
          </p:cNvPicPr>
          <p:nvPr userDrawn="1"/>
        </p:nvPicPr>
        <p:blipFill>
          <a:blip r:embed="rId2"/>
          <a:stretch>
            <a:fillRect/>
          </a:stretch>
        </p:blipFill>
        <p:spPr>
          <a:xfrm>
            <a:off x="4388041" y="3392582"/>
            <a:ext cx="7153578" cy="1729566"/>
          </a:xfrm>
          <a:prstGeom prst="rect">
            <a:avLst/>
          </a:prstGeom>
        </p:spPr>
      </p:pic>
    </p:spTree>
    <p:extLst>
      <p:ext uri="{BB962C8B-B14F-4D97-AF65-F5344CB8AC3E}">
        <p14:creationId xmlns:p14="http://schemas.microsoft.com/office/powerpoint/2010/main" val="3596745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54326" y="456537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7DC79B-1D8F-8D42-ADB0-C224FB80689C}"/>
              </a:ext>
            </a:extLst>
          </p:cNvPr>
          <p:cNvSpPr/>
          <p:nvPr userDrawn="1"/>
        </p:nvSpPr>
        <p:spPr>
          <a:xfrm>
            <a:off x="654326" y="1886901"/>
            <a:ext cx="4740966" cy="2308324"/>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2 </a:t>
            </a:r>
            <a:r>
              <a:rPr lang="en-GB" sz="1800" b="0" i="0" kern="1200" dirty="0" err="1">
                <a:solidFill>
                  <a:srgbClr val="00303C"/>
                </a:solidFill>
                <a:effectLst/>
                <a:latin typeface="Futura" panose="020B0602020204020303" pitchFamily="34" charset="-79"/>
                <a:ea typeface="+mn-ea"/>
                <a:cs typeface="Futura" panose="020B0602020204020303" pitchFamily="34" charset="-79"/>
              </a:rPr>
              <a:t>Gyrrwr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lorri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0" i="0" kern="1200" dirty="0">
                <a:solidFill>
                  <a:srgbClr val="00303C"/>
                </a:solidFill>
                <a:effectLst/>
                <a:latin typeface="Futura" panose="020B0602020204020303" pitchFamily="34" charset="-79"/>
                <a:ea typeface="+mn-ea"/>
                <a:cs typeface="Futura" panose="020B0602020204020303" pitchFamily="34" charset="-79"/>
              </a:rPr>
              <a:t> £30,000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r>
              <a:rPr lang="en-GB" sz="1800" b="0" i="0" kern="1200" dirty="0">
                <a:solidFill>
                  <a:srgbClr val="00303C"/>
                </a:solidFill>
                <a:effectLst/>
                <a:latin typeface="Futura" panose="020B0602020204020303" pitchFamily="34" charset="-79"/>
                <a:ea typeface="+mn-ea"/>
                <a:cs typeface="Futura" panose="020B0602020204020303" pitchFamily="34" charset="-79"/>
              </a:rPr>
              <a:t> – faint o </a:t>
            </a:r>
            <a:r>
              <a:rPr lang="en-GB" sz="1800" b="0" i="0" kern="1200" dirty="0" err="1">
                <a:solidFill>
                  <a:srgbClr val="00303C"/>
                </a:solidFill>
                <a:effectLst/>
                <a:latin typeface="Futura" panose="020B0602020204020303" pitchFamily="34" charset="-79"/>
                <a:ea typeface="+mn-ea"/>
                <a:cs typeface="Futura" panose="020B0602020204020303" pitchFamily="34" charset="-79"/>
              </a:rPr>
              <a:t>Dreth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Incwm</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dalu</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err="1">
                <a:solidFill>
                  <a:srgbClr val="00303C"/>
                </a:solidFill>
                <a:effectLst/>
                <a:latin typeface="Futura" panose="020B0602020204020303" pitchFamily="34" charset="-79"/>
                <a:ea typeface="+mn-ea"/>
                <a:cs typeface="Futura" panose="020B0602020204020303" pitchFamily="34" charset="-79"/>
              </a:rPr>
              <a:t>Mae’r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gyrrwr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lorri’n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talu</a:t>
            </a:r>
            <a:r>
              <a:rPr lang="en-GB" sz="1800" b="0" i="0" kern="1200" dirty="0">
                <a:solidFill>
                  <a:srgbClr val="00303C"/>
                </a:solidFill>
                <a:effectLst/>
                <a:latin typeface="Futura" panose="020B0602020204020303" pitchFamily="34" charset="-79"/>
                <a:ea typeface="+mn-ea"/>
                <a:cs typeface="Futura" panose="020B0602020204020303" pitchFamily="34" charset="-79"/>
              </a:rPr>
              <a:t> £3,486 o </a:t>
            </a:r>
            <a:r>
              <a:rPr lang="en-GB" sz="1800" b="0" i="0" kern="1200" dirty="0" err="1">
                <a:solidFill>
                  <a:srgbClr val="00303C"/>
                </a:solidFill>
                <a:effectLst/>
                <a:latin typeface="Futura" panose="020B0602020204020303" pitchFamily="34" charset="-79"/>
                <a:ea typeface="+mn-ea"/>
                <a:cs typeface="Futura" panose="020B0602020204020303" pitchFamily="34" charset="-79"/>
              </a:rPr>
              <a:t>Dreth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Incwm</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ychydig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dros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a:solidFill>
                  <a:srgbClr val="00303C"/>
                </a:solidFill>
                <a:effectLst/>
                <a:latin typeface="Futura" panose="020B0602020204020303" pitchFamily="34" charset="-79"/>
                <a:ea typeface="+mn-ea"/>
                <a:cs typeface="Futura" panose="020B0602020204020303" pitchFamily="34" charset="-79"/>
              </a:rPr>
              <a:t>£290 y mis). Mae </a:t>
            </a:r>
            <a:r>
              <a:rPr lang="en-GB" sz="1800" b="0" i="0" kern="1200" dirty="0" err="1">
                <a:solidFill>
                  <a:srgbClr val="00303C"/>
                </a:solidFill>
                <a:effectLst/>
                <a:latin typeface="Futura" panose="020B0602020204020303" pitchFamily="34" charset="-79"/>
                <a:ea typeface="+mn-ea"/>
                <a:cs typeface="Futura" panose="020B0602020204020303" pitchFamily="34" charset="-79"/>
              </a:rPr>
              <a:t>hyn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a:solidFill>
                  <a:srgbClr val="00303C"/>
                </a:solidFill>
                <a:effectLst/>
                <a:latin typeface="Futura" panose="020B0602020204020303" pitchFamily="34" charset="-79"/>
                <a:ea typeface="+mn-ea"/>
                <a:cs typeface="Futura" panose="020B0602020204020303" pitchFamily="34" charset="-79"/>
              </a:rPr>
              <a:t>11.62% </a:t>
            </a:r>
            <a:r>
              <a:rPr lang="en-GB" sz="1800" b="0" i="0" kern="1200" dirty="0" err="1">
                <a:solidFill>
                  <a:srgbClr val="00303C"/>
                </a:solidFill>
                <a:effectLst/>
                <a:latin typeface="Futura" panose="020B0602020204020303" pitchFamily="34" charset="-79"/>
                <a:ea typeface="+mn-ea"/>
                <a:cs typeface="Futura" panose="020B0602020204020303" pitchFamily="34" charset="-79"/>
              </a:rPr>
              <a:t>o’i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incwm</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p:txBody>
      </p:sp>
      <p:cxnSp>
        <p:nvCxnSpPr>
          <p:cNvPr id="16" name="Straight Connector 15">
            <a:extLst>
              <a:ext uri="{FF2B5EF4-FFF2-40B4-BE49-F238E27FC236}">
                <a16:creationId xmlns:a16="http://schemas.microsoft.com/office/drawing/2014/main" id="{531426E9-42F0-C944-9C81-3C1E49BE4F7F}"/>
              </a:ext>
            </a:extLst>
          </p:cNvPr>
          <p:cNvCxnSpPr/>
          <p:nvPr userDrawn="1"/>
        </p:nvCxnSpPr>
        <p:spPr>
          <a:xfrm>
            <a:off x="654326" y="1755917"/>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CAC7EC6-6F2D-2548-9DC2-D4EC9A162C20}"/>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3" name="Picture 2">
            <a:extLst>
              <a:ext uri="{FF2B5EF4-FFF2-40B4-BE49-F238E27FC236}">
                <a16:creationId xmlns:a16="http://schemas.microsoft.com/office/drawing/2014/main" id="{94C31F58-B2B0-C440-801A-1804F86E23C0}"/>
              </a:ext>
            </a:extLst>
          </p:cNvPr>
          <p:cNvPicPr>
            <a:picLocks noChangeAspect="1"/>
          </p:cNvPicPr>
          <p:nvPr userDrawn="1"/>
        </p:nvPicPr>
        <p:blipFill>
          <a:blip r:embed="rId2"/>
          <a:stretch>
            <a:fillRect/>
          </a:stretch>
        </p:blipFill>
        <p:spPr>
          <a:xfrm>
            <a:off x="3754964" y="2292623"/>
            <a:ext cx="7862223" cy="1902602"/>
          </a:xfrm>
          <a:prstGeom prst="rect">
            <a:avLst/>
          </a:prstGeom>
        </p:spPr>
      </p:pic>
    </p:spTree>
    <p:extLst>
      <p:ext uri="{BB962C8B-B14F-4D97-AF65-F5344CB8AC3E}">
        <p14:creationId xmlns:p14="http://schemas.microsoft.com/office/powerpoint/2010/main" val="4088410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9577092"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CAMAU NESAF AR ÔL YR YSGOL</a:t>
            </a: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552549D-5419-CC45-8DE6-B767ED5D4DBC}"/>
              </a:ext>
            </a:extLst>
          </p:cNvPr>
          <p:cNvSpPr/>
          <p:nvPr userDrawn="1"/>
        </p:nvSpPr>
        <p:spPr>
          <a:xfrm>
            <a:off x="533400" y="1137685"/>
            <a:ext cx="10820400"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Pan </a:t>
            </a:r>
            <a:r>
              <a:rPr lang="en-GB" dirty="0" err="1">
                <a:solidFill>
                  <a:srgbClr val="00303C"/>
                </a:solidFill>
                <a:effectLst/>
                <a:latin typeface="Futura" panose="020B0602020204020303" pitchFamily="34" charset="-79"/>
                <a:cs typeface="Futura" panose="020B0602020204020303" pitchFamily="34" charset="-79"/>
              </a:rPr>
              <a:t>fyddwch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gadael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ysgol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neu’r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coleg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tri </a:t>
            </a:r>
            <a:r>
              <a:rPr lang="en-GB" dirty="0" err="1">
                <a:solidFill>
                  <a:srgbClr val="00303C"/>
                </a:solidFill>
                <a:effectLst/>
                <a:latin typeface="Futura" panose="020B0602020204020303" pitchFamily="34" charset="-79"/>
                <a:cs typeface="Futura" panose="020B0602020204020303" pitchFamily="34" charset="-79"/>
              </a:rPr>
              <a:t>phrif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opsiwn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chi:</a:t>
            </a:r>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19801" y="1644387"/>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DECHRAU PRENTISIAETH</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4128" y="2066507"/>
            <a:ext cx="3970614"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29727" y="1593618"/>
            <a:ext cx="613265" cy="602958"/>
          </a:xfrm>
          <a:prstGeom prst="rect">
            <a:avLst/>
          </a:prstGeom>
        </p:spPr>
      </p:pic>
      <p:sp>
        <p:nvSpPr>
          <p:cNvPr id="12" name="Rectangle 11">
            <a:extLst>
              <a:ext uri="{FF2B5EF4-FFF2-40B4-BE49-F238E27FC236}">
                <a16:creationId xmlns:a16="http://schemas.microsoft.com/office/drawing/2014/main" id="{B1F2B8DB-ED3A-A44E-9C0B-BEB95F8E87D9}"/>
              </a:ext>
            </a:extLst>
          </p:cNvPr>
          <p:cNvSpPr/>
          <p:nvPr userDrawn="1"/>
        </p:nvSpPr>
        <p:spPr>
          <a:xfrm>
            <a:off x="529727" y="2283177"/>
            <a:ext cx="5566273"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Mae </a:t>
            </a:r>
            <a:r>
              <a:rPr lang="en-GB" dirty="0" err="1">
                <a:solidFill>
                  <a:srgbClr val="00303C"/>
                </a:solidFill>
                <a:effectLst/>
                <a:latin typeface="Futura" panose="020B0602020204020303" pitchFamily="34" charset="-79"/>
                <a:cs typeface="Futura" panose="020B0602020204020303" pitchFamily="34" charset="-79"/>
              </a:rPr>
              <a:t>prentisiaeth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cyfuno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hyfforddiant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ymarferol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swydd</a:t>
            </a:r>
            <a:r>
              <a:rPr lang="en-GB" dirty="0">
                <a:solidFill>
                  <a:srgbClr val="00303C"/>
                </a:solidFill>
                <a:effectLst/>
                <a:latin typeface="Futura" panose="020B0602020204020303" pitchFamily="34" charset="-79"/>
                <a:cs typeface="Futura" panose="020B0602020204020303" pitchFamily="34" charset="-79"/>
              </a:rPr>
              <a:t> ag </a:t>
            </a:r>
            <a:r>
              <a:rPr lang="en-GB" dirty="0" err="1">
                <a:solidFill>
                  <a:srgbClr val="00303C"/>
                </a:solidFill>
                <a:effectLst/>
                <a:latin typeface="Futura" panose="020B0602020204020303" pitchFamily="34" charset="-79"/>
                <a:cs typeface="Futura" panose="020B0602020204020303" pitchFamily="34" charset="-79"/>
              </a:rPr>
              <a:t>astudio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prentis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ochr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ochr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a:t>
            </a:r>
            <a:r>
              <a:rPr lang="en-GB" dirty="0">
                <a:solidFill>
                  <a:srgbClr val="00303C"/>
                </a:solidFill>
                <a:effectLst/>
                <a:latin typeface="Futura" panose="020B0602020204020303" pitchFamily="34" charset="-79"/>
                <a:cs typeface="Futura" panose="020B0602020204020303" pitchFamily="34" charset="-79"/>
              </a:rPr>
              <a:t> staff </a:t>
            </a:r>
            <a:r>
              <a:rPr lang="en-GB" dirty="0" err="1">
                <a:solidFill>
                  <a:srgbClr val="00303C"/>
                </a:solidFill>
                <a:effectLst/>
                <a:latin typeface="Futura" panose="020B0602020204020303" pitchFamily="34" charset="-79"/>
                <a:cs typeface="Futura" panose="020B0602020204020303" pitchFamily="34" charset="-79"/>
              </a:rPr>
              <a:t>profiadol</a:t>
            </a:r>
            <a:r>
              <a:rPr lang="en-GB"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sgiliau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benodol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swydd</a:t>
            </a:r>
            <a:r>
              <a:rPr lang="en-GB"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chael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tâl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gwyliau</a:t>
            </a:r>
            <a:r>
              <a:rPr lang="en-GB"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Cael </a:t>
            </a:r>
            <a:r>
              <a:rPr lang="en-GB" dirty="0" err="1">
                <a:solidFill>
                  <a:srgbClr val="00303C"/>
                </a:solidFill>
                <a:effectLst/>
                <a:latin typeface="Futura" panose="020B0602020204020303" pitchFamily="34" charset="-79"/>
                <a:cs typeface="Futura" panose="020B0602020204020303" pitchFamily="34" charset="-79"/>
              </a:rPr>
              <a:t>amser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astudio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gysylltiedig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rôl</a:t>
            </a:r>
            <a:r>
              <a:rPr lang="en-GB" dirty="0">
                <a:solidFill>
                  <a:srgbClr val="00303C"/>
                </a:solidFill>
                <a:effectLst/>
                <a:latin typeface="Futura" panose="020B0602020204020303" pitchFamily="34" charset="-79"/>
                <a:cs typeface="Futura" panose="020B0602020204020303" pitchFamily="34" charset="-79"/>
              </a:rPr>
              <a:t>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(un </a:t>
            </a:r>
            <a:r>
              <a:rPr lang="en-GB" dirty="0" err="1">
                <a:solidFill>
                  <a:srgbClr val="00303C"/>
                </a:solidFill>
                <a:effectLst/>
                <a:latin typeface="Futura" panose="020B0602020204020303" pitchFamily="34" charset="-79"/>
                <a:cs typeface="Futura" panose="020B0602020204020303" pitchFamily="34" charset="-79"/>
              </a:rPr>
              <a:t>diwrnod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wythnos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arfer</a:t>
            </a:r>
            <a:r>
              <a:rPr lang="en-GB"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Gall </a:t>
            </a:r>
            <a:r>
              <a:rPr lang="en-GB" dirty="0" err="1">
                <a:solidFill>
                  <a:srgbClr val="00303C"/>
                </a:solidFill>
                <a:effectLst/>
                <a:latin typeface="Futura" panose="020B0602020204020303" pitchFamily="34" charset="-79"/>
                <a:cs typeface="Futura" panose="020B0602020204020303" pitchFamily="34" charset="-79"/>
              </a:rPr>
              <a:t>prentisiaethau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gymryd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rhwng</a:t>
            </a:r>
            <a:r>
              <a:rPr lang="en-GB" dirty="0">
                <a:solidFill>
                  <a:srgbClr val="00303C"/>
                </a:solidFill>
                <a:effectLst/>
                <a:latin typeface="Futura" panose="020B0602020204020303" pitchFamily="34" charset="-79"/>
                <a:cs typeface="Futura" panose="020B0602020204020303" pitchFamily="34" charset="-79"/>
              </a:rPr>
              <a:t> 1 a 5 </a:t>
            </a:r>
            <a:r>
              <a:rPr lang="en-GB" dirty="0" err="1">
                <a:solidFill>
                  <a:srgbClr val="00303C"/>
                </a:solidFill>
                <a:effectLst/>
                <a:latin typeface="Futura" panose="020B0602020204020303" pitchFamily="34" charset="-79"/>
                <a:cs typeface="Futura" panose="020B0602020204020303" pitchFamily="34" charset="-79"/>
              </a:rPr>
              <a:t>mlynedd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cwblhau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dibynnu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lefel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prentisiaethau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lefel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canolradd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datblygedig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uwch</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gradd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a:t>
            </a:r>
          </a:p>
        </p:txBody>
      </p:sp>
      <p:sp>
        <p:nvSpPr>
          <p:cNvPr id="18" name="Rectangle 17">
            <a:extLst>
              <a:ext uri="{FF2B5EF4-FFF2-40B4-BE49-F238E27FC236}">
                <a16:creationId xmlns:a16="http://schemas.microsoft.com/office/drawing/2014/main" id="{4BD01C04-FC9D-F049-9DAA-7668AE9EDF33}"/>
              </a:ext>
            </a:extLst>
          </p:cNvPr>
          <p:cNvSpPr/>
          <p:nvPr userDrawn="1"/>
        </p:nvSpPr>
        <p:spPr>
          <a:xfrm>
            <a:off x="6285520" y="2283177"/>
            <a:ext cx="5440065" cy="2585323"/>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dilyn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prentisiaeth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cewch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amdani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isafswm</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Isafswm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Cenedlaethol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prentisiaid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sef</a:t>
            </a:r>
            <a:r>
              <a:rPr lang="en-GB" dirty="0">
                <a:solidFill>
                  <a:srgbClr val="00303C"/>
                </a:solidFill>
                <a:effectLst/>
                <a:latin typeface="Futura" panose="020B0602020204020303" pitchFamily="34" charset="-79"/>
                <a:cs typeface="Futura" panose="020B0602020204020303" pitchFamily="34" charset="-79"/>
              </a:rPr>
              <a:t> £4.30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awr</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fis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Ebrill</a:t>
            </a:r>
            <a:r>
              <a:rPr lang="en-GB" dirty="0">
                <a:solidFill>
                  <a:srgbClr val="00303C"/>
                </a:solidFill>
                <a:effectLst/>
                <a:latin typeface="Futura" panose="020B0602020204020303" pitchFamily="34" charset="-79"/>
                <a:cs typeface="Futura" panose="020B0602020204020303" pitchFamily="34" charset="-79"/>
              </a:rPr>
              <a:t> 2021 </a:t>
            </a:r>
            <a:r>
              <a:rPr lang="en-GB" dirty="0" err="1">
                <a:solidFill>
                  <a:srgbClr val="00303C"/>
                </a:solidFill>
                <a:effectLst/>
                <a:latin typeface="Futura" panose="020B0602020204020303" pitchFamily="34" charset="-79"/>
                <a:cs typeface="Futura" panose="020B0602020204020303" pitchFamily="34" charset="-79"/>
              </a:rPr>
              <a:t>ymlaen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cyflogwyr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mwy</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p>
          <a:p>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gennych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hawl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leiaf</a:t>
            </a:r>
            <a:r>
              <a:rPr lang="en-GB" dirty="0">
                <a:solidFill>
                  <a:srgbClr val="00303C"/>
                </a:solidFill>
                <a:effectLst/>
                <a:latin typeface="Futura" panose="020B0602020204020303" pitchFamily="34" charset="-79"/>
                <a:cs typeface="Futura" panose="020B0602020204020303" pitchFamily="34" charset="-79"/>
              </a:rPr>
              <a:t> 20 </a:t>
            </a:r>
            <a:r>
              <a:rPr lang="en-GB" dirty="0" err="1">
                <a:solidFill>
                  <a:srgbClr val="00303C"/>
                </a:solidFill>
                <a:effectLst/>
                <a:latin typeface="Futura" panose="020B0602020204020303" pitchFamily="34" charset="-79"/>
                <a:cs typeface="Futura" panose="020B0602020204020303" pitchFamily="34" charset="-79"/>
              </a:rPr>
              <a:t>niwrnod</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wyliau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gyda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thâl</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ogystal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gwyliau</a:t>
            </a:r>
            <a:r>
              <a:rPr lang="en-GB" dirty="0">
                <a:solidFill>
                  <a:srgbClr val="00303C"/>
                </a:solidFill>
                <a:effectLst/>
                <a:latin typeface="Futura" panose="020B0602020204020303" pitchFamily="34" charset="-79"/>
                <a:cs typeface="Futura" panose="020B0602020204020303" pitchFamily="34" charset="-79"/>
              </a:rPr>
              <a:t> banc.</a:t>
            </a:r>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3041374" y="6289627"/>
            <a:ext cx="94732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PRENTISIAETH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043032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843A756-286D-0445-85F2-3F2E965F60CA}"/>
              </a:ext>
            </a:extLst>
          </p:cNvPr>
          <p:cNvCxnSpPr/>
          <p:nvPr userDrawn="1"/>
        </p:nvCxnSpPr>
        <p:spPr>
          <a:xfrm>
            <a:off x="684143" y="1149236"/>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1D75DFD-20EB-524C-9987-61FF6B51D4FC}"/>
              </a:ext>
            </a:extLst>
          </p:cNvPr>
          <p:cNvSpPr/>
          <p:nvPr userDrawn="1"/>
        </p:nvSpPr>
        <p:spPr>
          <a:xfrm>
            <a:off x="614569" y="1293973"/>
            <a:ext cx="5199822" cy="2031325"/>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3 </a:t>
            </a:r>
            <a:r>
              <a:rPr lang="en-GB" b="0" i="0" dirty="0" err="1">
                <a:solidFill>
                  <a:srgbClr val="00303C"/>
                </a:solidFill>
                <a:effectLst/>
                <a:latin typeface="Futura" panose="020B0602020204020303" pitchFamily="34" charset="-79"/>
                <a:cs typeface="Futura" panose="020B0602020204020303" pitchFamily="34" charset="-79"/>
              </a:rPr>
              <a:t>Datblygwr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meddalwedd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ennill</a:t>
            </a:r>
            <a:r>
              <a:rPr lang="en-GB" b="0" i="0" dirty="0">
                <a:solidFill>
                  <a:srgbClr val="00303C"/>
                </a:solidFill>
                <a:effectLst/>
                <a:latin typeface="Futura" panose="020B0602020204020303" pitchFamily="34" charset="-79"/>
                <a:cs typeface="Futura" panose="020B0602020204020303" pitchFamily="34" charset="-79"/>
              </a:rPr>
              <a:t> £70,000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 faint o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mae’n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dalu</a:t>
            </a:r>
            <a:r>
              <a:rPr lang="en-GB" b="0" i="0" dirty="0">
                <a:solidFill>
                  <a:srgbClr val="00303C"/>
                </a:solidFill>
                <a:effectLst/>
                <a:latin typeface="Futura" panose="020B0602020204020303" pitchFamily="34" charset="-79"/>
                <a:cs typeface="Futura" panose="020B0602020204020303" pitchFamily="34" charset="-79"/>
              </a:rPr>
              <a:t>?</a:t>
            </a:r>
          </a:p>
          <a:p>
            <a:endParaRPr lang="en-GB" b="0" i="0" dirty="0">
              <a:solidFill>
                <a:srgbClr val="00303C"/>
              </a:solidFill>
              <a:effectLst/>
              <a:latin typeface="Futura" panose="020B0602020204020303" pitchFamily="34" charset="-79"/>
              <a:cs typeface="Futura" panose="020B0602020204020303" pitchFamily="34" charset="-79"/>
            </a:endParaRPr>
          </a:p>
          <a:p>
            <a:r>
              <a:rPr lang="en-GB" b="0" i="0" dirty="0" err="1">
                <a:solidFill>
                  <a:srgbClr val="00303C"/>
                </a:solidFill>
                <a:effectLst/>
                <a:latin typeface="Futura" panose="020B0602020204020303" pitchFamily="34" charset="-79"/>
                <a:cs typeface="Futura" panose="020B0602020204020303" pitchFamily="34" charset="-79"/>
              </a:rPr>
              <a:t>Mae’r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datblygwr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meddalwedd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a:t>
            </a:r>
            <a:r>
              <a:rPr lang="en-GB" b="0" i="0" dirty="0">
                <a:solidFill>
                  <a:srgbClr val="00303C"/>
                </a:solidFill>
                <a:effectLst/>
                <a:latin typeface="Futura" panose="020B0602020204020303" pitchFamily="34" charset="-79"/>
                <a:cs typeface="Futura" panose="020B0602020204020303" pitchFamily="34" charset="-79"/>
              </a:rPr>
              <a:t> £15,432 o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ychydig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llai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na</a:t>
            </a:r>
            <a:r>
              <a:rPr lang="en-GB" b="0" i="0" dirty="0">
                <a:solidFill>
                  <a:srgbClr val="00303C"/>
                </a:solidFill>
                <a:effectLst/>
                <a:latin typeface="Futura" panose="020B0602020204020303" pitchFamily="34" charset="-79"/>
                <a:cs typeface="Futura" panose="020B0602020204020303" pitchFamily="34" charset="-79"/>
              </a:rPr>
              <a:t> £1,290 y mis). Mae </a:t>
            </a:r>
            <a:r>
              <a:rPr lang="en-GB" b="0" i="0" dirty="0" err="1">
                <a:solidFill>
                  <a:srgbClr val="00303C"/>
                </a:solidFill>
                <a:effectLst/>
                <a:latin typeface="Futura" panose="020B0602020204020303" pitchFamily="34" charset="-79"/>
                <a:cs typeface="Futura" panose="020B0602020204020303" pitchFamily="34" charset="-79"/>
              </a:rPr>
              <a:t>hyn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22.05% </a:t>
            </a:r>
            <a:r>
              <a:rPr lang="en-GB" b="0" i="0" dirty="0" err="1">
                <a:solidFill>
                  <a:srgbClr val="00303C"/>
                </a:solidFill>
                <a:effectLst/>
                <a:latin typeface="Futura" panose="020B0602020204020303" pitchFamily="34" charset="-79"/>
                <a:cs typeface="Futura" panose="020B0602020204020303" pitchFamily="34" charset="-79"/>
              </a:rPr>
              <a:t>o’i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a:t>
            </a:r>
          </a:p>
        </p:txBody>
      </p:sp>
      <p:sp>
        <p:nvSpPr>
          <p:cNvPr id="3" name="Rectangle 2">
            <a:extLst>
              <a:ext uri="{FF2B5EF4-FFF2-40B4-BE49-F238E27FC236}">
                <a16:creationId xmlns:a16="http://schemas.microsoft.com/office/drawing/2014/main" id="{F394675D-2FD5-B84A-94EB-2C21AB6B734A}"/>
              </a:ext>
            </a:extLst>
          </p:cNvPr>
          <p:cNvSpPr/>
          <p:nvPr userDrawn="1"/>
        </p:nvSpPr>
        <p:spPr>
          <a:xfrm>
            <a:off x="614569" y="4132343"/>
            <a:ext cx="11103666" cy="923330"/>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enghraifft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olaf</a:t>
            </a:r>
            <a:r>
              <a:rPr lang="en-GB" dirty="0">
                <a:solidFill>
                  <a:srgbClr val="00303C"/>
                </a:solidFill>
                <a:effectLst/>
                <a:latin typeface="Futura" panose="020B0602020204020303" pitchFamily="34" charset="-79"/>
                <a:cs typeface="Futura" panose="020B0602020204020303" pitchFamily="34" charset="-79"/>
              </a:rPr>
              <a:t> hon, </a:t>
            </a:r>
            <a:r>
              <a:rPr lang="en-GB" dirty="0" err="1">
                <a:solidFill>
                  <a:srgbClr val="00303C"/>
                </a:solidFill>
                <a:effectLst/>
                <a:latin typeface="Futura" panose="020B0602020204020303" pitchFamily="34" charset="-79"/>
                <a:cs typeface="Futura" panose="020B0602020204020303" pitchFamily="34" charset="-79"/>
              </a:rPr>
              <a:t>fe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allwch</a:t>
            </a:r>
            <a:r>
              <a:rPr lang="en-GB" dirty="0">
                <a:solidFill>
                  <a:srgbClr val="00303C"/>
                </a:solidFill>
                <a:effectLst/>
                <a:latin typeface="Futura" panose="020B0602020204020303" pitchFamily="34" charset="-79"/>
                <a:cs typeface="Futura" panose="020B0602020204020303" pitchFamily="34" charset="-79"/>
              </a:rPr>
              <a:t> weld bod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unigolyn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rhywfaint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gyfradd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Sylwch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mai</a:t>
            </a:r>
            <a:r>
              <a:rPr lang="en-GB" dirty="0">
                <a:solidFill>
                  <a:srgbClr val="00303C"/>
                </a:solidFill>
                <a:effectLst/>
                <a:latin typeface="Futura" panose="020B0602020204020303" pitchFamily="34" charset="-79"/>
                <a:cs typeface="Futura" panose="020B0602020204020303" pitchFamily="34" charset="-79"/>
              </a:rPr>
              <a:t> dim </a:t>
            </a:r>
            <a:r>
              <a:rPr lang="en-GB" dirty="0" err="1">
                <a:solidFill>
                  <a:srgbClr val="00303C"/>
                </a:solidFill>
                <a:effectLst/>
                <a:latin typeface="Futura" panose="020B0602020204020303" pitchFamily="34" charset="-79"/>
                <a:cs typeface="Futura" panose="020B0602020204020303" pitchFamily="34" charset="-79"/>
              </a:rPr>
              <a:t>ond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rhywfaint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nid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cyfan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ohono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drethu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gyfradd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uwch</a:t>
            </a:r>
            <a:r>
              <a:rPr lang="en-GB" dirty="0">
                <a:solidFill>
                  <a:srgbClr val="00303C"/>
                </a:solidFill>
                <a:effectLst/>
                <a:latin typeface="Futura" panose="020B0602020204020303" pitchFamily="34" charset="-79"/>
                <a:cs typeface="Futura" panose="020B0602020204020303" pitchFamily="34" charset="-79"/>
              </a:rPr>
              <a:t> o 40%, a bod </a:t>
            </a:r>
            <a:r>
              <a:rPr lang="en-GB" dirty="0" err="1">
                <a:solidFill>
                  <a:srgbClr val="00303C"/>
                </a:solidFill>
                <a:effectLst/>
                <a:latin typeface="Futura" panose="020B0602020204020303" pitchFamily="34" charset="-79"/>
                <a:cs typeface="Futura" panose="020B0602020204020303" pitchFamily="34" charset="-79"/>
              </a:rPr>
              <a:t>ganddo’r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hawl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lwfans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personol</a:t>
            </a:r>
            <a:r>
              <a:rPr lang="en-GB" dirty="0">
                <a:solidFill>
                  <a:srgbClr val="00303C"/>
                </a:solidFill>
                <a:effectLst/>
                <a:latin typeface="Futura" panose="020B0602020204020303" pitchFamily="34" charset="-79"/>
                <a:cs typeface="Futura" panose="020B0602020204020303" pitchFamily="34" charset="-79"/>
              </a:rPr>
              <a:t> o hyd.</a:t>
            </a:r>
          </a:p>
        </p:txBody>
      </p:sp>
      <p:cxnSp>
        <p:nvCxnSpPr>
          <p:cNvPr id="13" name="Straight Connector 12">
            <a:extLst>
              <a:ext uri="{FF2B5EF4-FFF2-40B4-BE49-F238E27FC236}">
                <a16:creationId xmlns:a16="http://schemas.microsoft.com/office/drawing/2014/main" id="{6A4631CB-40EB-1345-897C-02A8343EEB73}"/>
              </a:ext>
            </a:extLst>
          </p:cNvPr>
          <p:cNvCxnSpPr/>
          <p:nvPr userDrawn="1"/>
        </p:nvCxnSpPr>
        <p:spPr>
          <a:xfrm>
            <a:off x="684143" y="5216744"/>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AA65AEF-CBFD-A944-AD24-C45402E4CB90}"/>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8" name="Picture 7">
            <a:extLst>
              <a:ext uri="{FF2B5EF4-FFF2-40B4-BE49-F238E27FC236}">
                <a16:creationId xmlns:a16="http://schemas.microsoft.com/office/drawing/2014/main" id="{68D0D4DD-0AC6-0D4B-A64C-EB84CA44ED90}"/>
              </a:ext>
            </a:extLst>
          </p:cNvPr>
          <p:cNvPicPr>
            <a:picLocks noChangeAspect="1"/>
          </p:cNvPicPr>
          <p:nvPr userDrawn="1"/>
        </p:nvPicPr>
        <p:blipFill>
          <a:blip r:embed="rId2"/>
          <a:stretch>
            <a:fillRect/>
          </a:stretch>
        </p:blipFill>
        <p:spPr>
          <a:xfrm>
            <a:off x="4106676" y="1715684"/>
            <a:ext cx="7395203" cy="2138372"/>
          </a:xfrm>
          <a:prstGeom prst="rect">
            <a:avLst/>
          </a:prstGeom>
        </p:spPr>
      </p:pic>
    </p:spTree>
    <p:extLst>
      <p:ext uri="{BB962C8B-B14F-4D97-AF65-F5344CB8AC3E}">
        <p14:creationId xmlns:p14="http://schemas.microsoft.com/office/powerpoint/2010/main" val="748543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365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CWESTIYNAU</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318319" cy="966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308324"/>
          </a:xfrm>
          <a:prstGeom prst="rect">
            <a:avLst/>
          </a:prstGeom>
        </p:spPr>
        <p:txBody>
          <a:bodyPr wrap="square">
            <a:spAutoFit/>
          </a:bodyPr>
          <a:lstStyle/>
          <a:p>
            <a:r>
              <a:rPr lang="en-GB" b="1" dirty="0">
                <a:solidFill>
                  <a:srgbClr val="188785"/>
                </a:solidFill>
                <a:effectLst/>
                <a:latin typeface="FUTURA MEDIUM" panose="020B0602020204020303" pitchFamily="34" charset="-79"/>
                <a:cs typeface="FUTURA MEDIUM" panose="020B0602020204020303" pitchFamily="34" charset="-79"/>
              </a:rPr>
              <a:t>1. Beth </a:t>
            </a:r>
            <a:r>
              <a:rPr lang="en-GB" b="1" dirty="0" err="1">
                <a:solidFill>
                  <a:srgbClr val="188785"/>
                </a:solidFill>
                <a:effectLst/>
                <a:latin typeface="FUTURA MEDIUM" panose="020B0602020204020303" pitchFamily="34" charset="-79"/>
                <a:cs typeface="FUTURA MEDIUM" panose="020B0602020204020303" pitchFamily="34" charset="-79"/>
              </a:rPr>
              <a:t>yw’r</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enw</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ar</a:t>
            </a:r>
            <a:r>
              <a:rPr lang="en-GB" b="1" dirty="0">
                <a:solidFill>
                  <a:srgbClr val="188785"/>
                </a:solidFill>
                <a:effectLst/>
                <a:latin typeface="FUTURA MEDIUM" panose="020B0602020204020303" pitchFamily="34" charset="-79"/>
                <a:cs typeface="FUTURA MEDIUM" panose="020B0602020204020303" pitchFamily="34" charset="-79"/>
              </a:rPr>
              <a:t> y </a:t>
            </a:r>
            <a:r>
              <a:rPr lang="en-GB" b="1" dirty="0" err="1">
                <a:solidFill>
                  <a:srgbClr val="188785"/>
                </a:solidFill>
                <a:effectLst/>
                <a:latin typeface="FUTURA MEDIUM" panose="020B0602020204020303" pitchFamily="34" charset="-79"/>
                <a:cs typeface="FUTURA MEDIUM" panose="020B0602020204020303" pitchFamily="34" charset="-79"/>
              </a:rPr>
              <a:t>swm</a:t>
            </a:r>
            <a:r>
              <a:rPr lang="en-GB" b="1" dirty="0">
                <a:solidFill>
                  <a:srgbClr val="188785"/>
                </a:solidFill>
                <a:effectLst/>
                <a:latin typeface="FUTURA MEDIUM" panose="020B0602020204020303" pitchFamily="34" charset="-79"/>
                <a:cs typeface="FUTURA MEDIUM" panose="020B0602020204020303" pitchFamily="34" charset="-79"/>
              </a:rPr>
              <a:t> y </a:t>
            </a:r>
            <a:r>
              <a:rPr lang="en-GB" b="1" dirty="0" err="1">
                <a:solidFill>
                  <a:srgbClr val="188785"/>
                </a:solidFill>
                <a:effectLst/>
                <a:latin typeface="FUTURA MEDIUM" panose="020B0602020204020303" pitchFamily="34" charset="-79"/>
                <a:cs typeface="FUTURA MEDIUM" panose="020B0602020204020303" pitchFamily="34" charset="-79"/>
              </a:rPr>
              <a:t>cewch</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ei</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ennill</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cyn</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i</a:t>
            </a:r>
            <a:r>
              <a:rPr lang="en-GB" b="1" dirty="0">
                <a:solidFill>
                  <a:srgbClr val="188785"/>
                </a:solidFill>
                <a:effectLst/>
                <a:latin typeface="FUTURA MEDIUM" panose="020B0602020204020303" pitchFamily="34" charset="-79"/>
                <a:cs typeface="FUTURA MEDIUM" panose="020B0602020204020303" pitchFamily="34" charset="-79"/>
              </a:rPr>
              <a:t>  </a:t>
            </a:r>
          </a:p>
          <a:p>
            <a:r>
              <a:rPr lang="en-GB" b="1" dirty="0">
                <a:solidFill>
                  <a:srgbClr val="188785"/>
                </a:solidFill>
                <a:effectLst/>
                <a:latin typeface="FUTURA MEDIUM" panose="020B0602020204020303" pitchFamily="34" charset="-79"/>
                <a:cs typeface="FUTURA MEDIUM" panose="020B0602020204020303" pitchFamily="34" charset="-79"/>
              </a:rPr>
              <a:t>    chi </a:t>
            </a:r>
            <a:r>
              <a:rPr lang="en-GB" b="1" dirty="0" err="1">
                <a:solidFill>
                  <a:srgbClr val="188785"/>
                </a:solidFill>
                <a:effectLst/>
                <a:latin typeface="FUTURA MEDIUM" panose="020B0602020204020303" pitchFamily="34" charset="-79"/>
                <a:cs typeface="FUTURA MEDIUM" panose="020B0602020204020303" pitchFamily="34" charset="-79"/>
              </a:rPr>
              <a:t>ddechrau</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talu</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treth</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ar</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eich</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enillion</a:t>
            </a:r>
            <a:r>
              <a:rPr lang="en-GB" b="1" dirty="0">
                <a:solidFill>
                  <a:srgbClr val="188785"/>
                </a:solidFill>
                <a:effectLst/>
                <a:latin typeface="FUTURA MEDIUM" panose="020B0602020204020303" pitchFamily="34" charset="-79"/>
                <a:cs typeface="FUTURA MEDIUM" panose="020B0602020204020303" pitchFamily="34" charset="-79"/>
              </a:rPr>
              <a:t>?</a:t>
            </a:r>
          </a:p>
          <a:p>
            <a:endParaRPr lang="en-GB" b="1" dirty="0">
              <a:solidFill>
                <a:srgbClr val="188785"/>
              </a:solidFill>
              <a:effectLst/>
              <a:latin typeface="FUTURA MEDIUM" panose="020B0602020204020303" pitchFamily="34" charset="-79"/>
              <a:cs typeface="FUTURA MEDIUM"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2. Sut </a:t>
            </a:r>
            <a:r>
              <a:rPr lang="en-GB" b="1" dirty="0" err="1">
                <a:solidFill>
                  <a:srgbClr val="188785"/>
                </a:solidFill>
                <a:effectLst/>
                <a:latin typeface="FUTURA MEDIUM" panose="020B0602020204020303" pitchFamily="34" charset="-79"/>
                <a:cs typeface="FUTURA MEDIUM" panose="020B0602020204020303" pitchFamily="34" charset="-79"/>
              </a:rPr>
              <a:t>mae</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bandio</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treth</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yn</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ceisio</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sicrhau</a:t>
            </a:r>
            <a:r>
              <a:rPr lang="en-GB" b="1" dirty="0">
                <a:solidFill>
                  <a:srgbClr val="188785"/>
                </a:solidFill>
                <a:effectLst/>
                <a:latin typeface="FUTURA MEDIUM" panose="020B0602020204020303" pitchFamily="34" charset="-79"/>
                <a:cs typeface="FUTURA MEDIUM" panose="020B0602020204020303" pitchFamily="34" charset="-79"/>
              </a:rPr>
              <a:t> system  </a:t>
            </a:r>
          </a:p>
          <a:p>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dreth</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deg</a:t>
            </a:r>
            <a:r>
              <a:rPr lang="en-GB" b="1" dirty="0">
                <a:solidFill>
                  <a:srgbClr val="188785"/>
                </a:solidFill>
                <a:effectLst/>
                <a:latin typeface="FUTURA MEDIUM" panose="020B0602020204020303" pitchFamily="34" charset="-79"/>
                <a:cs typeface="FUTURA MEDIUM" panose="020B0602020204020303" pitchFamily="34" charset="-79"/>
              </a:rPr>
              <a:t>?</a:t>
            </a:r>
          </a:p>
          <a:p>
            <a:endParaRPr lang="en-GB" b="1" dirty="0">
              <a:solidFill>
                <a:srgbClr val="188785"/>
              </a:solidFill>
              <a:effectLst/>
              <a:latin typeface="FUTURA MEDIUM" panose="020B0602020204020303" pitchFamily="34" charset="-79"/>
              <a:cs typeface="FUTURA MEDIUM" panose="020B0602020204020303" pitchFamily="34" charset="-79"/>
            </a:endParaRPr>
          </a:p>
          <a:p>
            <a:r>
              <a:rPr lang="en-GB" b="1" dirty="0">
                <a:solidFill>
                  <a:srgbClr val="188785"/>
                </a:solidFill>
                <a:effectLst/>
                <a:latin typeface="FUTURA MEDIUM" panose="020B0602020204020303" pitchFamily="34" charset="-79"/>
                <a:cs typeface="FUTURA MEDIUM" panose="020B0602020204020303" pitchFamily="34" charset="-79"/>
              </a:rPr>
              <a:t>3. Beth a </a:t>
            </a:r>
            <a:r>
              <a:rPr lang="en-GB" b="1" dirty="0" err="1">
                <a:solidFill>
                  <a:srgbClr val="188785"/>
                </a:solidFill>
                <a:effectLst/>
                <a:latin typeface="FUTURA MEDIUM" panose="020B0602020204020303" pitchFamily="34" charset="-79"/>
                <a:cs typeface="FUTURA MEDIUM" panose="020B0602020204020303" pitchFamily="34" charset="-79"/>
              </a:rPr>
              <a:t>olygir</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gan</a:t>
            </a:r>
            <a:r>
              <a:rPr lang="en-GB" b="1" dirty="0">
                <a:solidFill>
                  <a:srgbClr val="188785"/>
                </a:solidFill>
                <a:effectLst/>
                <a:latin typeface="FUTURA MEDIUM" panose="020B0602020204020303" pitchFamily="34" charset="-79"/>
                <a:cs typeface="FUTURA MEDIUM" panose="020B0602020204020303" pitchFamily="34" charset="-79"/>
              </a:rPr>
              <a:t> y term “</a:t>
            </a:r>
            <a:r>
              <a:rPr lang="en-GB" b="1" dirty="0" err="1">
                <a:solidFill>
                  <a:srgbClr val="188785"/>
                </a:solidFill>
                <a:effectLst/>
                <a:latin typeface="FUTURA MEDIUM" panose="020B0602020204020303" pitchFamily="34" charset="-79"/>
                <a:cs typeface="FUTURA MEDIUM" panose="020B0602020204020303" pitchFamily="34" charset="-79"/>
              </a:rPr>
              <a:t>didyniadau</a:t>
            </a:r>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ar</a:t>
            </a:r>
            <a:r>
              <a:rPr lang="en-GB" b="1" dirty="0">
                <a:solidFill>
                  <a:srgbClr val="188785"/>
                </a:solidFill>
                <a:effectLst/>
                <a:latin typeface="FUTURA MEDIUM" panose="020B0602020204020303" pitchFamily="34" charset="-79"/>
                <a:cs typeface="FUTURA MEDIUM" panose="020B0602020204020303" pitchFamily="34" charset="-79"/>
              </a:rPr>
              <a:t> slip       </a:t>
            </a:r>
          </a:p>
          <a:p>
            <a:r>
              <a:rPr lang="en-GB" b="1" dirty="0">
                <a:solidFill>
                  <a:srgbClr val="188785"/>
                </a:solidFill>
                <a:effectLst/>
                <a:latin typeface="FUTURA MEDIUM" panose="020B0602020204020303" pitchFamily="34" charset="-79"/>
                <a:cs typeface="FUTURA MEDIUM" panose="020B0602020204020303" pitchFamily="34" charset="-79"/>
              </a:rPr>
              <a:t>    </a:t>
            </a:r>
            <a:r>
              <a:rPr lang="en-GB" b="1" dirty="0" err="1">
                <a:solidFill>
                  <a:srgbClr val="188785"/>
                </a:solidFill>
                <a:effectLst/>
                <a:latin typeface="FUTURA MEDIUM" panose="020B0602020204020303" pitchFamily="34" charset="-79"/>
                <a:cs typeface="FUTURA MEDIUM" panose="020B0602020204020303" pitchFamily="34" charset="-79"/>
              </a:rPr>
              <a:t>cyflog</a:t>
            </a:r>
            <a:r>
              <a:rPr lang="en-GB" b="1" dirty="0">
                <a:solidFill>
                  <a:srgbClr val="188785"/>
                </a:solidFill>
                <a:effectLst/>
                <a:latin typeface="FUTURA MEDIUM" panose="020B0602020204020303" pitchFamily="34" charset="-79"/>
                <a:cs typeface="FUTURA MEDIUM" panose="020B0602020204020303" pitchFamily="34" charset="-79"/>
              </a:rPr>
              <a:t>?</a:t>
            </a:r>
          </a:p>
        </p:txBody>
      </p:sp>
      <p:sp>
        <p:nvSpPr>
          <p:cNvPr id="15" name="TextBox 14">
            <a:extLst>
              <a:ext uri="{FF2B5EF4-FFF2-40B4-BE49-F238E27FC236}">
                <a16:creationId xmlns:a16="http://schemas.microsoft.com/office/drawing/2014/main" id="{429BF1B7-977E-D843-A1FD-9CE2F0FD5826}"/>
              </a:ext>
            </a:extLst>
          </p:cNvPr>
          <p:cNvSpPr txBox="1"/>
          <p:nvPr userDrawn="1"/>
        </p:nvSpPr>
        <p:spPr>
          <a:xfrm>
            <a:off x="7466029" y="6289627"/>
            <a:ext cx="50485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SLIPIAU CYFLOG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563182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a:solidFill>
                  <a:srgbClr val="188785"/>
                </a:solidFill>
                <a:effectLst/>
                <a:latin typeface="Futura Medium" panose="020B0602020204020303" pitchFamily="34" charset="-79"/>
                <a:cs typeface="Futura Medium" panose="020B0602020204020303" pitchFamily="34" charset="-79"/>
              </a:rPr>
              <a:t>Cod </a:t>
            </a:r>
            <a:r>
              <a:rPr lang="en-GB" sz="2400" b="0" dirty="0" err="1">
                <a:solidFill>
                  <a:srgbClr val="188785"/>
                </a:solidFill>
                <a:effectLst/>
                <a:latin typeface="Futura Medium" panose="020B0602020204020303" pitchFamily="34" charset="-79"/>
                <a:cs typeface="Futura Medium" panose="020B0602020204020303" pitchFamily="34" charset="-79"/>
              </a:rPr>
              <a:t>Treth</a:t>
            </a:r>
            <a:endParaRPr lang="en-GB" sz="2400" b="0" dirty="0">
              <a:solidFill>
                <a:srgbClr val="188785"/>
              </a:solidFill>
              <a:effectLst/>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5F7C3B36-789F-5E48-9DCA-032DDAE2D355}"/>
              </a:ext>
            </a:extLst>
          </p:cNvPr>
          <p:cNvSpPr/>
          <p:nvPr userDrawn="1"/>
        </p:nvSpPr>
        <p:spPr>
          <a:xfrm>
            <a:off x="533400" y="1002095"/>
            <a:ext cx="5231296" cy="4801314"/>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cewch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ddechrau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personol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Dyma’r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4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llythyren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llythyren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ganddynt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sylfaenol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Nghymru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dechrau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llythyren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gyfrifol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wirio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y cod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slip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gormod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ad-</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gordaliad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ychydig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Chyllid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Thollau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EM (HMRC)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gywiro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p:txBody>
      </p:sp>
      <p:sp>
        <p:nvSpPr>
          <p:cNvPr id="3" name="Rectangle 2">
            <a:extLst>
              <a:ext uri="{FF2B5EF4-FFF2-40B4-BE49-F238E27FC236}">
                <a16:creationId xmlns:a16="http://schemas.microsoft.com/office/drawing/2014/main" id="{3AD3F6C5-B589-8849-97AC-F9A0C5511B4A}"/>
              </a:ext>
            </a:extLst>
          </p:cNvPr>
          <p:cNvSpPr/>
          <p:nvPr userDrawn="1"/>
        </p:nvSpPr>
        <p:spPr>
          <a:xfrm>
            <a:off x="6096000" y="1002095"/>
            <a:ext cx="5628860" cy="2585323"/>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ddigwydd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fyfyrwyr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gofalwch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gwirio’ch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chysylltwch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HMRC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gormod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oedran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olrhain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Porth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Llywodraeth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ar-lein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1" name="TextBox 10">
            <a:extLst>
              <a:ext uri="{FF2B5EF4-FFF2-40B4-BE49-F238E27FC236}">
                <a16:creationId xmlns:a16="http://schemas.microsoft.com/office/drawing/2014/main" id="{17242EA4-C141-9A4D-91C0-6C38022D66EA}"/>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826841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785F7AA-92EF-244E-9C96-91E08EDA71D1}"/>
              </a:ext>
            </a:extLst>
          </p:cNvPr>
          <p:cNvSpPr/>
          <p:nvPr userDrawn="1"/>
        </p:nvSpPr>
        <p:spPr>
          <a:xfrm>
            <a:off x="6597925" y="333132"/>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BC8D4F2-2296-2E47-8CBA-CAC5C291426E}"/>
              </a:ext>
            </a:extLst>
          </p:cNvPr>
          <p:cNvSpPr/>
          <p:nvPr userDrawn="1"/>
        </p:nvSpPr>
        <p:spPr>
          <a:xfrm>
            <a:off x="7569522" y="662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8" name="Straight Connector 17">
            <a:extLst>
              <a:ext uri="{FF2B5EF4-FFF2-40B4-BE49-F238E27FC236}">
                <a16:creationId xmlns:a16="http://schemas.microsoft.com/office/drawing/2014/main" id="{51A05862-65A4-5249-A0F9-E1AA56942DBC}"/>
              </a:ext>
            </a:extLst>
          </p:cNvPr>
          <p:cNvCxnSpPr>
            <a:cxnSpLocks/>
          </p:cNvCxnSpPr>
          <p:nvPr userDrawn="1"/>
        </p:nvCxnSpPr>
        <p:spPr>
          <a:xfrm>
            <a:off x="7051812" y="1281082"/>
            <a:ext cx="3826720"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20" name="Picture 19">
            <a:extLst>
              <a:ext uri="{FF2B5EF4-FFF2-40B4-BE49-F238E27FC236}">
                <a16:creationId xmlns:a16="http://schemas.microsoft.com/office/drawing/2014/main" id="{F4B9591D-ACD7-8D4D-8B7D-B223340AA7F2}"/>
              </a:ext>
            </a:extLst>
          </p:cNvPr>
          <p:cNvPicPr>
            <a:picLocks noChangeAspect="1"/>
          </p:cNvPicPr>
          <p:nvPr userDrawn="1"/>
        </p:nvPicPr>
        <p:blipFill>
          <a:blip r:embed="rId2"/>
          <a:stretch>
            <a:fillRect/>
          </a:stretch>
        </p:blipFill>
        <p:spPr>
          <a:xfrm>
            <a:off x="6979265" y="587503"/>
            <a:ext cx="620573" cy="615762"/>
          </a:xfrm>
          <a:prstGeom prst="rect">
            <a:avLst/>
          </a:prstGeom>
        </p:spPr>
      </p:pic>
      <p:sp>
        <p:nvSpPr>
          <p:cNvPr id="8" name="Rectangle 7">
            <a:extLst>
              <a:ext uri="{FF2B5EF4-FFF2-40B4-BE49-F238E27FC236}">
                <a16:creationId xmlns:a16="http://schemas.microsoft.com/office/drawing/2014/main" id="{2A02FF79-0E5B-CE4A-A2B6-1D193CC23594}"/>
              </a:ext>
            </a:extLst>
          </p:cNvPr>
          <p:cNvSpPr/>
          <p:nvPr userDrawn="1"/>
        </p:nvSpPr>
        <p:spPr>
          <a:xfrm>
            <a:off x="6979265" y="1515767"/>
            <a:ext cx="4416633" cy="1754326"/>
          </a:xfrm>
          <a:prstGeom prst="rect">
            <a:avLst/>
          </a:prstGeom>
        </p:spPr>
        <p:txBody>
          <a:bodyPr wrap="square">
            <a:spAutoFit/>
          </a:bodyPr>
          <a:lstStyle/>
          <a:p>
            <a:pPr algn="l"/>
            <a:r>
              <a:rPr lang="en-GB" b="1" dirty="0" err="1">
                <a:solidFill>
                  <a:srgbClr val="FFFFFF"/>
                </a:solidFill>
                <a:effectLst/>
                <a:latin typeface="FUTURA MEDIUM" panose="020B0602020204020303" pitchFamily="34" charset="-79"/>
                <a:cs typeface="FUTURA MEDIUM" panose="020B0602020204020303" pitchFamily="34" charset="-79"/>
              </a:rPr>
              <a:t>Os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byddwch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ychwanegu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sero</a:t>
            </a:r>
            <a:r>
              <a:rPr lang="en-GB" b="1" dirty="0">
                <a:solidFill>
                  <a:srgbClr val="FFFFFF"/>
                </a:solidFill>
                <a:effectLst/>
                <a:latin typeface="FUTURA MEDIUM" panose="020B0602020204020303" pitchFamily="34" charset="-79"/>
                <a:cs typeface="FUTURA MEDIUM" panose="020B0602020204020303" pitchFamily="34" charset="-79"/>
              </a:rPr>
              <a:t> at y </a:t>
            </a:r>
            <a:r>
              <a:rPr lang="en-GB" b="1" dirty="0" err="1">
                <a:solidFill>
                  <a:srgbClr val="FFFFFF"/>
                </a:solidFill>
                <a:effectLst/>
                <a:latin typeface="FUTURA MEDIUM" panose="020B0602020204020303" pitchFamily="34" charset="-79"/>
                <a:cs typeface="FUTURA MEDIUM" panose="020B0602020204020303" pitchFamily="34" charset="-79"/>
              </a:rPr>
              <a:t>rhifau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eich</a:t>
            </a:r>
            <a:r>
              <a:rPr lang="en-GB" b="1" dirty="0">
                <a:solidFill>
                  <a:srgbClr val="FFFFFF"/>
                </a:solidFill>
                <a:effectLst/>
                <a:latin typeface="FUTURA MEDIUM" panose="020B0602020204020303" pitchFamily="34" charset="-79"/>
                <a:cs typeface="FUTURA MEDIUM" panose="020B0602020204020303" pitchFamily="34" charset="-79"/>
              </a:rPr>
              <a:t> cod </a:t>
            </a:r>
            <a:r>
              <a:rPr lang="en-GB" b="1" dirty="0" err="1">
                <a:solidFill>
                  <a:srgbClr val="FFFFFF"/>
                </a:solidFill>
                <a:effectLst/>
                <a:latin typeface="FUTURA MEDIUM" panose="020B0602020204020303" pitchFamily="34" charset="-79"/>
                <a:cs typeface="FUTURA MEDIUM" panose="020B0602020204020303" pitchFamily="34" charset="-79"/>
              </a:rPr>
              <a:t>treth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bydd</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dangos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a:t>
            </a:r>
            <a:r>
              <a:rPr lang="en-GB" b="1" dirty="0">
                <a:solidFill>
                  <a:srgbClr val="FFFFFF"/>
                </a:solidFill>
                <a:effectLst/>
                <a:latin typeface="FUTURA MEDIUM" panose="020B0602020204020303" pitchFamily="34" charset="-79"/>
                <a:cs typeface="FUTURA MEDIUM" panose="020B0602020204020303" pitchFamily="34" charset="-79"/>
              </a:rPr>
              <a:t> chi faint y </a:t>
            </a:r>
            <a:r>
              <a:rPr lang="en-GB" b="1" dirty="0" err="1">
                <a:solidFill>
                  <a:srgbClr val="FFFFFF"/>
                </a:solidFill>
                <a:effectLst/>
                <a:latin typeface="FUTURA MEDIUM" panose="020B0602020204020303" pitchFamily="34" charset="-79"/>
                <a:cs typeface="FUTURA MEDIUM" panose="020B0602020204020303" pitchFamily="34" charset="-79"/>
              </a:rPr>
              <a:t>cewch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ei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ennill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talu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Treth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Incwm</a:t>
            </a:r>
            <a:r>
              <a:rPr lang="en-GB" b="1" dirty="0">
                <a:solidFill>
                  <a:srgbClr val="FFFFFF"/>
                </a:solidFill>
                <a:effectLst/>
                <a:latin typeface="FUTURA MEDIUM" panose="020B0602020204020303" pitchFamily="34" charset="-79"/>
                <a:cs typeface="FUTURA MEDIUM" panose="020B0602020204020303" pitchFamily="34" charset="-79"/>
              </a:rPr>
              <a:t>. Er </a:t>
            </a:r>
            <a:r>
              <a:rPr lang="en-GB" b="1" dirty="0" err="1">
                <a:solidFill>
                  <a:srgbClr val="FFFFFF"/>
                </a:solidFill>
                <a:effectLst/>
                <a:latin typeface="FUTURA MEDIUM" panose="020B0602020204020303" pitchFamily="34" charset="-79"/>
                <a:cs typeface="FUTURA MEDIUM" panose="020B0602020204020303" pitchFamily="34" charset="-79"/>
              </a:rPr>
              <a:t>enghraifft</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os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oes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gennych</a:t>
            </a:r>
            <a:r>
              <a:rPr lang="en-GB" b="1" dirty="0">
                <a:solidFill>
                  <a:srgbClr val="FFFFFF"/>
                </a:solidFill>
                <a:effectLst/>
                <a:latin typeface="FUTURA MEDIUM" panose="020B0602020204020303" pitchFamily="34" charset="-79"/>
                <a:cs typeface="FUTURA MEDIUM" panose="020B0602020204020303" pitchFamily="34" charset="-79"/>
              </a:rPr>
              <a:t> y cod C1257L, </a:t>
            </a:r>
            <a:r>
              <a:rPr lang="en-GB" b="1" dirty="0" err="1">
                <a:solidFill>
                  <a:srgbClr val="FFFFFF"/>
                </a:solidFill>
                <a:effectLst/>
                <a:latin typeface="FUTURA MEDIUM" panose="020B0602020204020303" pitchFamily="34" charset="-79"/>
                <a:cs typeface="FUTURA MEDIUM" panose="020B0602020204020303" pitchFamily="34" charset="-79"/>
              </a:rPr>
              <a:t>eich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lwfans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treth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personol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fydd</a:t>
            </a:r>
            <a:r>
              <a:rPr lang="en-GB" b="1" dirty="0">
                <a:solidFill>
                  <a:srgbClr val="FFFFFF"/>
                </a:solidFill>
                <a:effectLst/>
                <a:latin typeface="FUTURA MEDIUM" panose="020B0602020204020303" pitchFamily="34" charset="-79"/>
                <a:cs typeface="FUTURA MEDIUM" panose="020B0602020204020303" pitchFamily="34" charset="-79"/>
              </a:rPr>
              <a:t> £12,570.</a:t>
            </a:r>
          </a:p>
        </p:txBody>
      </p:sp>
      <p:sp>
        <p:nvSpPr>
          <p:cNvPr id="13" name="TextBox 12">
            <a:extLst>
              <a:ext uri="{FF2B5EF4-FFF2-40B4-BE49-F238E27FC236}">
                <a16:creationId xmlns:a16="http://schemas.microsoft.com/office/drawing/2014/main" id="{F02E7D78-9881-214F-87E6-1C1F580CB858}"/>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15433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err="1">
                <a:solidFill>
                  <a:srgbClr val="188785"/>
                </a:solidFill>
                <a:effectLst/>
                <a:latin typeface="Futura Medium" panose="020B0602020204020303" pitchFamily="34" charset="-79"/>
                <a:cs typeface="Futura Medium" panose="020B0602020204020303" pitchFamily="34" charset="-79"/>
              </a:rPr>
              <a:t>Yswiriant</a:t>
            </a:r>
            <a:r>
              <a:rPr lang="en-GB" sz="2400" b="0" dirty="0">
                <a:solidFill>
                  <a:srgbClr val="188785"/>
                </a:solidFill>
                <a:effectLst/>
                <a:latin typeface="Futura Medium" panose="020B0602020204020303" pitchFamily="34" charset="-79"/>
                <a:cs typeface="Futura Medium" panose="020B0602020204020303" pitchFamily="34" charset="-79"/>
              </a:rPr>
              <a:t> </a:t>
            </a:r>
            <a:r>
              <a:rPr lang="en-GB" sz="2400" b="0" dirty="0" err="1">
                <a:solidFill>
                  <a:srgbClr val="188785"/>
                </a:solidFill>
                <a:effectLst/>
                <a:latin typeface="Futura Medium" panose="020B0602020204020303" pitchFamily="34" charset="-79"/>
                <a:cs typeface="Futura Medium" panose="020B0602020204020303" pitchFamily="34" charset="-79"/>
              </a:rPr>
              <a:t>Gwladol</a:t>
            </a:r>
            <a:endParaRPr lang="en-GB" sz="2400" b="0" dirty="0">
              <a:solidFill>
                <a:srgbClr val="188785"/>
              </a:solidFill>
              <a:effectLst/>
              <a:latin typeface="Futura Medium" panose="020B0602020204020303" pitchFamily="34" charset="-79"/>
              <a:cs typeface="Futura Medium" panose="020B0602020204020303" pitchFamily="34" charset="-79"/>
            </a:endParaRPr>
          </a:p>
        </p:txBody>
      </p:sp>
      <p:sp>
        <p:nvSpPr>
          <p:cNvPr id="8" name="Rectangle 7">
            <a:extLst>
              <a:ext uri="{FF2B5EF4-FFF2-40B4-BE49-F238E27FC236}">
                <a16:creationId xmlns:a16="http://schemas.microsoft.com/office/drawing/2014/main" id="{BB52ACCC-FA7F-2242-92A2-4300CCD57A63}"/>
              </a:ext>
            </a:extLst>
          </p:cNvPr>
          <p:cNvSpPr/>
          <p:nvPr userDrawn="1"/>
        </p:nvSpPr>
        <p:spPr>
          <a:xfrm>
            <a:off x="533400" y="1002095"/>
            <a:ext cx="5231296"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pawb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ychydig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pen-</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16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oddeutu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2021/22,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terfyn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enillion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£9,568,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islaw’r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terfyn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hwnnw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trothwy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£50,270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uwchlaw’r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trothwy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budd-daliadau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lwfans</a:t>
            </a:r>
            <a:endParaRPr lang="en-GB" dirty="0">
              <a:effectLst/>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9353CD7F-980D-0544-B27E-0789094514DB}"/>
              </a:ext>
            </a:extLst>
          </p:cNvPr>
          <p:cNvSpPr/>
          <p:nvPr userDrawn="1"/>
        </p:nvSpPr>
        <p:spPr>
          <a:xfrm>
            <a:off x="6096000" y="1002095"/>
            <a:ext cx="5483087" cy="2585323"/>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mamolaeth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chymorth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gyflogeion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edrychwch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slip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enghreifftiol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symiau’n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debyg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ychydig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mis.</a:t>
            </a:r>
          </a:p>
        </p:txBody>
      </p:sp>
      <p:sp>
        <p:nvSpPr>
          <p:cNvPr id="11" name="TextBox 10">
            <a:extLst>
              <a:ext uri="{FF2B5EF4-FFF2-40B4-BE49-F238E27FC236}">
                <a16:creationId xmlns:a16="http://schemas.microsoft.com/office/drawing/2014/main" id="{40DF4930-BA36-6C43-8F6F-C76F6B22007B}"/>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881469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err="1">
                <a:solidFill>
                  <a:srgbClr val="188785"/>
                </a:solidFill>
                <a:effectLst/>
                <a:latin typeface="Futura Medium" panose="020B0602020204020303" pitchFamily="34" charset="-79"/>
                <a:cs typeface="Futura Medium" panose="020B0602020204020303" pitchFamily="34" charset="-79"/>
              </a:rPr>
              <a:t>Enghreifftiau</a:t>
            </a:r>
            <a:r>
              <a:rPr lang="en-GB" sz="2400" b="0" dirty="0">
                <a:solidFill>
                  <a:srgbClr val="188785"/>
                </a:solidFill>
                <a:effectLst/>
                <a:latin typeface="Futura Medium" panose="020B0602020204020303" pitchFamily="34" charset="-79"/>
                <a:cs typeface="Futura Medium" panose="020B0602020204020303" pitchFamily="34" charset="-79"/>
              </a:rPr>
              <a:t> </a:t>
            </a:r>
            <a:r>
              <a:rPr lang="en-GB" sz="2400" b="0" dirty="0" err="1">
                <a:solidFill>
                  <a:srgbClr val="188785"/>
                </a:solidFill>
                <a:effectLst/>
                <a:latin typeface="Futura Medium" panose="020B0602020204020303" pitchFamily="34" charset="-79"/>
                <a:cs typeface="Futura Medium" panose="020B0602020204020303" pitchFamily="34" charset="-79"/>
              </a:rPr>
              <a:t>ymarferol</a:t>
            </a:r>
            <a:endParaRPr lang="en-GB" sz="2400" b="0" dirty="0">
              <a:solidFill>
                <a:srgbClr val="188785"/>
              </a:solidFill>
              <a:effectLst/>
              <a:latin typeface="Futura Medium" panose="020B0602020204020303" pitchFamily="34" charset="-79"/>
              <a:cs typeface="Futura Medium" panose="020B0602020204020303" pitchFamily="34" charset="-79"/>
            </a:endParaRP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5131904" cy="3416320"/>
          </a:xfrm>
          <a:prstGeom prst="rect">
            <a:avLst/>
          </a:prstGeom>
        </p:spPr>
        <p:txBody>
          <a:bodyPr wrap="square">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a) </a:t>
            </a:r>
            <a:r>
              <a:rPr lang="en-GB" sz="1800" b="0" i="0" kern="1200" dirty="0" err="1">
                <a:solidFill>
                  <a:srgbClr val="00303C"/>
                </a:solidFill>
                <a:effectLst/>
                <a:latin typeface="Futura" panose="020B0602020204020303" pitchFamily="34" charset="-79"/>
                <a:ea typeface="+mn-ea"/>
                <a:cs typeface="Futura" panose="020B0602020204020303" pitchFamily="34" charset="-79"/>
              </a:rPr>
              <a:t>Nyrs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newydd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gymhwyso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0" i="0" kern="1200" dirty="0">
                <a:solidFill>
                  <a:srgbClr val="00303C"/>
                </a:solidFill>
                <a:effectLst/>
                <a:latin typeface="Futura" panose="020B0602020204020303" pitchFamily="34" charset="-79"/>
                <a:ea typeface="+mn-ea"/>
                <a:cs typeface="Futura" panose="020B0602020204020303" pitchFamily="34" charset="-79"/>
              </a:rPr>
              <a:t> £23,000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err="1">
                <a:solidFill>
                  <a:srgbClr val="00303C"/>
                </a:solidFill>
                <a:effectLst/>
                <a:latin typeface="Futura" panose="020B0602020204020303" pitchFamily="34" charset="-79"/>
                <a:ea typeface="+mn-ea"/>
                <a:cs typeface="Futura" panose="020B0602020204020303" pitchFamily="34" charset="-79"/>
              </a:rPr>
              <a:t>Ateb</a:t>
            </a:r>
            <a:r>
              <a:rPr lang="en-GB" sz="1800" b="0" i="0" kern="1200" dirty="0">
                <a:solidFill>
                  <a:srgbClr val="00303C"/>
                </a:solidFill>
                <a:effectLst/>
                <a:latin typeface="Futura" panose="020B0602020204020303" pitchFamily="34" charset="-79"/>
                <a:ea typeface="+mn-ea"/>
                <a:cs typeface="Futura" panose="020B0602020204020303" pitchFamily="34" charset="-79"/>
              </a:rPr>
              <a:t> – O ran y £9,568 </a:t>
            </a:r>
            <a:r>
              <a:rPr lang="en-GB" sz="1800" b="0" i="0" kern="1200" dirty="0" err="1">
                <a:solidFill>
                  <a:srgbClr val="00303C"/>
                </a:solidFill>
                <a:effectLst/>
                <a:latin typeface="Futura" panose="020B0602020204020303" pitchFamily="34" charset="-79"/>
                <a:ea typeface="+mn-ea"/>
                <a:cs typeface="Futura" panose="020B0602020204020303" pitchFamily="34" charset="-79"/>
              </a:rPr>
              <a:t>cyntaf</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chyflog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Yswiriant</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Gwladol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yw</a:t>
            </a:r>
            <a:r>
              <a:rPr lang="en-GB" sz="1800" b="0" i="0" kern="1200" dirty="0">
                <a:solidFill>
                  <a:srgbClr val="00303C"/>
                </a:solidFill>
                <a:effectLst/>
                <a:latin typeface="Futura" panose="020B0602020204020303" pitchFamily="34" charset="-79"/>
                <a:ea typeface="+mn-ea"/>
                <a:cs typeface="Futura" panose="020B0602020204020303" pitchFamily="34" charset="-79"/>
              </a:rPr>
              <a:t> £0</a:t>
            </a:r>
          </a:p>
          <a:p>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err="1">
                <a:solidFill>
                  <a:srgbClr val="00303C"/>
                </a:solidFill>
                <a:effectLst/>
                <a:latin typeface="Futura" panose="020B0602020204020303" pitchFamily="34" charset="-79"/>
                <a:ea typeface="+mn-ea"/>
                <a:cs typeface="Futura" panose="020B0602020204020303" pitchFamily="34" charset="-79"/>
              </a:rPr>
              <a:t>Mae’n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talu</a:t>
            </a:r>
            <a:r>
              <a:rPr lang="en-GB" sz="1800" b="0" i="0" kern="1200" dirty="0">
                <a:solidFill>
                  <a:srgbClr val="00303C"/>
                </a:solidFill>
                <a:effectLst/>
                <a:latin typeface="Futura" panose="020B0602020204020303" pitchFamily="34" charset="-79"/>
                <a:ea typeface="+mn-ea"/>
                <a:cs typeface="Futura" panose="020B0602020204020303" pitchFamily="34" charset="-79"/>
              </a:rPr>
              <a:t> 12%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y £13,432  </a:t>
            </a:r>
            <a:r>
              <a:rPr lang="en-GB" sz="1800" b="0" i="0" kern="1200" dirty="0" err="1">
                <a:solidFill>
                  <a:srgbClr val="00303C"/>
                </a:solidFill>
                <a:effectLst/>
                <a:latin typeface="Futura" panose="020B0602020204020303" pitchFamily="34" charset="-79"/>
                <a:ea typeface="+mn-ea"/>
                <a:cs typeface="Futura" panose="020B0602020204020303" pitchFamily="34" charset="-79"/>
              </a:rPr>
              <a:t>sy’n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weddill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chyflog</a:t>
            </a:r>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1" i="0" kern="1200" dirty="0">
                <a:solidFill>
                  <a:srgbClr val="00303C"/>
                </a:solidFill>
                <a:effectLst/>
                <a:latin typeface="Futura" panose="020B0602020204020303" pitchFamily="34" charset="-79"/>
                <a:ea typeface="+mn-ea"/>
                <a:cs typeface="Futura" panose="020B0602020204020303" pitchFamily="34" charset="-79"/>
              </a:rPr>
              <a:t>= £1,612 y </a:t>
            </a:r>
            <a:r>
              <a:rPr lang="en-GB" sz="1800" b="1" i="0" kern="1200" dirty="0" err="1">
                <a:solidFill>
                  <a:srgbClr val="00303C"/>
                </a:solidFill>
                <a:effectLst/>
                <a:latin typeface="Futura" panose="020B0602020204020303" pitchFamily="34" charset="-79"/>
                <a:ea typeface="+mn-ea"/>
                <a:cs typeface="Futura" panose="020B0602020204020303" pitchFamily="34" charset="-79"/>
              </a:rPr>
              <a:t>flwyddyn</a:t>
            </a:r>
            <a:r>
              <a:rPr lang="en-GB" sz="1800" b="1" i="0" kern="1200" dirty="0">
                <a:solidFill>
                  <a:srgbClr val="00303C"/>
                </a:solidFill>
                <a:effectLst/>
                <a:latin typeface="Futura" panose="020B0602020204020303" pitchFamily="34" charset="-79"/>
                <a:ea typeface="+mn-ea"/>
                <a:cs typeface="Futura" panose="020B0602020204020303" pitchFamily="34" charset="-79"/>
              </a:rPr>
              <a:t> (neu £134 y mis)</a:t>
            </a:r>
          </a:p>
          <a:p>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err="1">
                <a:solidFill>
                  <a:srgbClr val="00303C"/>
                </a:solidFill>
                <a:effectLst/>
                <a:latin typeface="Futura" panose="020B0602020204020303" pitchFamily="34" charset="-79"/>
                <a:ea typeface="+mn-ea"/>
                <a:cs typeface="Futura" panose="020B0602020204020303" pitchFamily="34" charset="-79"/>
              </a:rPr>
              <a:t>Nid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yw’n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digon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gyrraedd</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trothwy</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uchaf</a:t>
            </a:r>
            <a:endParaRPr lang="en-GB" sz="1800" b="0" i="0" kern="1200" dirty="0">
              <a:solidFill>
                <a:srgbClr val="00303C"/>
              </a:solidFill>
              <a:effectLst/>
              <a:latin typeface="Futura" panose="020B0602020204020303" pitchFamily="34" charset="-79"/>
              <a:ea typeface="+mn-ea"/>
              <a:cs typeface="Futura" panose="020B0602020204020303" pitchFamily="34" charset="-79"/>
            </a:endParaRPr>
          </a:p>
        </p:txBody>
      </p:sp>
      <p:sp>
        <p:nvSpPr>
          <p:cNvPr id="3" name="Rectangle 2">
            <a:extLst>
              <a:ext uri="{FF2B5EF4-FFF2-40B4-BE49-F238E27FC236}">
                <a16:creationId xmlns:a16="http://schemas.microsoft.com/office/drawing/2014/main" id="{8BB60BBA-4CD4-174E-968A-16E24BF34A0F}"/>
              </a:ext>
            </a:extLst>
          </p:cNvPr>
          <p:cNvSpPr/>
          <p:nvPr userDrawn="1"/>
        </p:nvSpPr>
        <p:spPr>
          <a:xfrm>
            <a:off x="6162142" y="1658747"/>
            <a:ext cx="6096000" cy="3970318"/>
          </a:xfrm>
          <a:prstGeom prst="rect">
            <a:avLst/>
          </a:prstGeom>
        </p:spPr>
        <p:txBody>
          <a:bodyPr>
            <a:spAutoFit/>
          </a:bodyPr>
          <a:lstStyle/>
          <a:p>
            <a:r>
              <a:rPr lang="en-GB" sz="1800" b="1" i="0" kern="1200" dirty="0">
                <a:solidFill>
                  <a:srgbClr val="00303C"/>
                </a:solidFill>
                <a:effectLst/>
                <a:latin typeface="Futura" panose="020B0602020204020303" pitchFamily="34" charset="-79"/>
                <a:ea typeface="+mn-ea"/>
                <a:cs typeface="Futura" panose="020B0602020204020303" pitchFamily="34" charset="-79"/>
              </a:rPr>
              <a:t>b)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Cyfreithiwr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0" i="0" kern="1200" dirty="0">
                <a:solidFill>
                  <a:srgbClr val="00303C"/>
                </a:solidFill>
                <a:effectLst/>
                <a:latin typeface="Futura" panose="020B0602020204020303" pitchFamily="34" charset="-79"/>
                <a:ea typeface="+mn-ea"/>
                <a:cs typeface="Futura" panose="020B0602020204020303" pitchFamily="34" charset="-79"/>
              </a:rPr>
              <a:t> £60,000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err="1">
                <a:solidFill>
                  <a:srgbClr val="00303C"/>
                </a:solidFill>
                <a:effectLst/>
                <a:latin typeface="Futura" panose="020B0602020204020303" pitchFamily="34" charset="-79"/>
                <a:ea typeface="+mn-ea"/>
                <a:cs typeface="Futura" panose="020B0602020204020303" pitchFamily="34" charset="-79"/>
              </a:rPr>
              <a:t>Ateb</a:t>
            </a:r>
            <a:r>
              <a:rPr lang="en-GB" sz="1800" b="0" i="0" kern="1200" dirty="0">
                <a:solidFill>
                  <a:srgbClr val="00303C"/>
                </a:solidFill>
                <a:effectLst/>
                <a:latin typeface="Futura" panose="020B0602020204020303" pitchFamily="34" charset="-79"/>
                <a:ea typeface="+mn-ea"/>
                <a:cs typeface="Futura" panose="020B0602020204020303" pitchFamily="34" charset="-79"/>
              </a:rPr>
              <a:t> – O ran y £9,568 </a:t>
            </a:r>
            <a:r>
              <a:rPr lang="en-GB" sz="1800" b="0" i="0" kern="1200" dirty="0" err="1">
                <a:solidFill>
                  <a:srgbClr val="00303C"/>
                </a:solidFill>
                <a:effectLst/>
                <a:latin typeface="Futura" panose="020B0602020204020303" pitchFamily="34" charset="-79"/>
                <a:ea typeface="+mn-ea"/>
                <a:cs typeface="Futura" panose="020B0602020204020303" pitchFamily="34" charset="-79"/>
              </a:rPr>
              <a:t>cyntaf</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gyflog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Yswiriant</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Gwladol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yw</a:t>
            </a:r>
            <a:r>
              <a:rPr lang="en-GB" sz="1800" b="0" i="0" kern="1200" dirty="0">
                <a:solidFill>
                  <a:srgbClr val="00303C"/>
                </a:solidFill>
                <a:effectLst/>
                <a:latin typeface="Futura" panose="020B0602020204020303" pitchFamily="34" charset="-79"/>
                <a:ea typeface="+mn-ea"/>
                <a:cs typeface="Futura" panose="020B0602020204020303" pitchFamily="34" charset="-79"/>
              </a:rPr>
              <a:t> £0</a:t>
            </a:r>
          </a:p>
          <a:p>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talu</a:t>
            </a:r>
            <a:r>
              <a:rPr lang="en-GB" sz="1800" b="0" i="0" kern="1200" dirty="0">
                <a:solidFill>
                  <a:srgbClr val="00303C"/>
                </a:solidFill>
                <a:effectLst/>
                <a:latin typeface="Futura" panose="020B0602020204020303" pitchFamily="34" charset="-79"/>
                <a:ea typeface="+mn-ea"/>
                <a:cs typeface="Futura" panose="020B0602020204020303" pitchFamily="34" charset="-79"/>
              </a:rPr>
              <a:t> 12%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y £40,702 </a:t>
            </a:r>
            <a:r>
              <a:rPr lang="en-GB" sz="1800" b="0" i="0" kern="1200" dirty="0" err="1">
                <a:solidFill>
                  <a:srgbClr val="00303C"/>
                </a:solidFill>
                <a:effectLst/>
                <a:latin typeface="Futura" panose="020B0602020204020303" pitchFamily="34" charset="-79"/>
                <a:ea typeface="+mn-ea"/>
                <a:cs typeface="Futura" panose="020B0602020204020303" pitchFamily="34" charset="-79"/>
              </a:rPr>
              <a:t>nesaf</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gyflog</a:t>
            </a:r>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a:solidFill>
                  <a:srgbClr val="00303C"/>
                </a:solidFill>
                <a:effectLst/>
                <a:latin typeface="Futura" panose="020B0602020204020303" pitchFamily="34" charset="-79"/>
                <a:ea typeface="+mn-ea"/>
                <a:cs typeface="Futura" panose="020B0602020204020303" pitchFamily="34" charset="-79"/>
              </a:rPr>
              <a:t>= £4,884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talu</a:t>
            </a:r>
            <a:r>
              <a:rPr lang="en-GB" sz="1800" b="0" i="0" kern="1200" dirty="0">
                <a:solidFill>
                  <a:srgbClr val="00303C"/>
                </a:solidFill>
                <a:effectLst/>
                <a:latin typeface="Futura" panose="020B0602020204020303" pitchFamily="34" charset="-79"/>
                <a:ea typeface="+mn-ea"/>
                <a:cs typeface="Futura" panose="020B0602020204020303" pitchFamily="34" charset="-79"/>
              </a:rPr>
              <a:t> 2%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y £9,730 </a:t>
            </a:r>
            <a:r>
              <a:rPr lang="en-GB" sz="1800" b="0" i="0" kern="1200" dirty="0" err="1">
                <a:solidFill>
                  <a:srgbClr val="00303C"/>
                </a:solidFill>
                <a:effectLst/>
                <a:latin typeface="Futura" panose="020B0602020204020303" pitchFamily="34" charset="-79"/>
                <a:ea typeface="+mn-ea"/>
                <a:cs typeface="Futura" panose="020B0602020204020303" pitchFamily="34" charset="-79"/>
              </a:rPr>
              <a:t>terfynol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gyflog</a:t>
            </a:r>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a:solidFill>
                  <a:srgbClr val="00303C"/>
                </a:solidFill>
                <a:effectLst/>
                <a:latin typeface="Futura" panose="020B0602020204020303" pitchFamily="34" charset="-79"/>
                <a:ea typeface="+mn-ea"/>
                <a:cs typeface="Futura" panose="020B0602020204020303" pitchFamily="34" charset="-79"/>
              </a:rPr>
              <a:t>= £195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br>
              <a:rPr lang="en-GB" sz="1800" b="0" i="0" kern="1200" dirty="0">
                <a:solidFill>
                  <a:srgbClr val="00303C"/>
                </a:solidFill>
                <a:effectLst/>
                <a:latin typeface="Futura" panose="020B0602020204020303" pitchFamily="34" charset="-79"/>
                <a:ea typeface="+mn-ea"/>
                <a:cs typeface="Futura" panose="020B0602020204020303" pitchFamily="34" charset="-79"/>
              </a:rPr>
            </a:br>
            <a:r>
              <a:rPr lang="en-GB" sz="1800" b="0" i="0" kern="1200" dirty="0">
                <a:solidFill>
                  <a:srgbClr val="00303C"/>
                </a:solidFill>
                <a:effectLst/>
                <a:latin typeface="Futura" panose="020B0602020204020303" pitchFamily="34" charset="-79"/>
                <a:ea typeface="+mn-ea"/>
                <a:cs typeface="Futura" panose="020B0602020204020303" pitchFamily="34" charset="-79"/>
              </a:rPr>
              <a:t>Felly, </a:t>
            </a:r>
            <a:r>
              <a:rPr lang="en-GB" sz="1800" b="0" i="0" kern="1200" dirty="0" err="1">
                <a:solidFill>
                  <a:srgbClr val="00303C"/>
                </a:solidFill>
                <a:effectLst/>
                <a:latin typeface="Futura" panose="020B0602020204020303" pitchFamily="34" charset="-79"/>
                <a:ea typeface="+mn-ea"/>
                <a:cs typeface="Futura" panose="020B0602020204020303" pitchFamily="34" charset="-79"/>
              </a:rPr>
              <a:t>bydd</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cyfreithiwr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talu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cyfanswm</a:t>
            </a:r>
            <a:r>
              <a:rPr lang="en-GB" sz="1800" b="0" i="0" kern="1200" dirty="0">
                <a:solidFill>
                  <a:srgbClr val="00303C"/>
                </a:solidFill>
                <a:effectLst/>
                <a:latin typeface="Futura" panose="020B0602020204020303" pitchFamily="34" charset="-79"/>
                <a:ea typeface="+mn-ea"/>
                <a:cs typeface="Futura" panose="020B0602020204020303" pitchFamily="34" charset="-79"/>
              </a:rPr>
              <a:t> o £4,884 + £195</a:t>
            </a:r>
            <a:br>
              <a:rPr lang="en-GB" sz="1800" b="1" i="0" kern="1200" dirty="0">
                <a:solidFill>
                  <a:srgbClr val="00303C"/>
                </a:solidFill>
                <a:effectLst/>
                <a:latin typeface="Futura" panose="020B0602020204020303" pitchFamily="34" charset="-79"/>
                <a:ea typeface="+mn-ea"/>
                <a:cs typeface="Futura" panose="020B0602020204020303" pitchFamily="34" charset="-79"/>
              </a:rPr>
            </a:br>
            <a:r>
              <a:rPr lang="en-GB" sz="1800" b="1" i="0" kern="1200" dirty="0">
                <a:solidFill>
                  <a:srgbClr val="00303C"/>
                </a:solidFill>
                <a:effectLst/>
                <a:latin typeface="Futura" panose="020B0602020204020303" pitchFamily="34" charset="-79"/>
                <a:ea typeface="+mn-ea"/>
                <a:cs typeface="Futura" panose="020B0602020204020303" pitchFamily="34" charset="-79"/>
              </a:rPr>
              <a:t>= £5,079 y </a:t>
            </a:r>
            <a:r>
              <a:rPr lang="en-GB" sz="1800" b="1" i="0" kern="1200" dirty="0" err="1">
                <a:solidFill>
                  <a:srgbClr val="00303C"/>
                </a:solidFill>
                <a:effectLst/>
                <a:latin typeface="Futura" panose="020B0602020204020303" pitchFamily="34" charset="-79"/>
                <a:ea typeface="+mn-ea"/>
                <a:cs typeface="Futura" panose="020B0602020204020303" pitchFamily="34" charset="-79"/>
              </a:rPr>
              <a:t>flwyddyn</a:t>
            </a:r>
            <a:r>
              <a:rPr lang="en-GB" sz="1800" b="1" i="0" kern="1200" dirty="0">
                <a:solidFill>
                  <a:srgbClr val="00303C"/>
                </a:solidFill>
                <a:effectLst/>
                <a:latin typeface="Futura" panose="020B0602020204020303" pitchFamily="34" charset="-79"/>
                <a:ea typeface="+mn-ea"/>
                <a:cs typeface="Futura" panose="020B0602020204020303" pitchFamily="34" charset="-79"/>
              </a:rPr>
              <a:t> (neu £423 y mis)</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211188" cy="369332"/>
          </a:xfrm>
          <a:prstGeom prst="rect">
            <a:avLst/>
          </a:prstGeom>
        </p:spPr>
        <p:txBody>
          <a:bodyPr wrap="none">
            <a:spAutoFit/>
          </a:bodyPr>
          <a:lstStyle/>
          <a:p>
            <a:r>
              <a:rPr lang="en-GB" dirty="0">
                <a:solidFill>
                  <a:srgbClr val="00303C"/>
                </a:solidFill>
                <a:effectLst/>
                <a:latin typeface="Futura" panose="020B0602020204020303" pitchFamily="34" charset="-79"/>
                <a:cs typeface="Futura" panose="020B0602020204020303" pitchFamily="34" charset="-79"/>
              </a:rPr>
              <a:t>Faint o </a:t>
            </a:r>
            <a:r>
              <a:rPr lang="en-GB" dirty="0" err="1">
                <a:solidFill>
                  <a:srgbClr val="00303C"/>
                </a:solidFill>
                <a:effectLst/>
                <a:latin typeface="Futura" panose="020B0602020204020303" pitchFamily="34" charset="-79"/>
                <a:cs typeface="Futura" panose="020B0602020204020303" pitchFamily="34" charset="-79"/>
              </a:rPr>
              <a:t>Yswiriant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Gwladol</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byddai’r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canlynol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dalu</a:t>
            </a:r>
            <a:r>
              <a:rPr lang="en-GB" dirty="0">
                <a:solidFill>
                  <a:srgbClr val="00303C"/>
                </a:solidFill>
                <a:effectLst/>
                <a:latin typeface="Futura" panose="020B0602020204020303" pitchFamily="34" charset="-79"/>
                <a:cs typeface="Futura" panose="020B0602020204020303" pitchFamily="34" charset="-79"/>
              </a:rPr>
              <a:t>?</a:t>
            </a:r>
          </a:p>
        </p:txBody>
      </p:sp>
      <p:cxnSp>
        <p:nvCxnSpPr>
          <p:cNvPr id="19" name="Straight Connector 18">
            <a:extLst>
              <a:ext uri="{FF2B5EF4-FFF2-40B4-BE49-F238E27FC236}">
                <a16:creationId xmlns:a16="http://schemas.microsoft.com/office/drawing/2014/main" id="{0036F65B-8AFF-6144-A4EB-18B8516345CB}"/>
              </a:ext>
            </a:extLst>
          </p:cNvPr>
          <p:cNvCxnSpPr/>
          <p:nvPr userDrawn="1"/>
        </p:nvCxnSpPr>
        <p:spPr>
          <a:xfrm>
            <a:off x="614569" y="1509662"/>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p:nvPr userDrawn="1"/>
        </p:nvCxnSpPr>
        <p:spPr>
          <a:xfrm>
            <a:off x="614569" y="5652586"/>
            <a:ext cx="10962861"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C9C5C14-F1BD-A148-9F49-B87F60C781A2}"/>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5678011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3ECBED-4A49-7B46-9191-72B34BC9DDFF}"/>
              </a:ext>
            </a:extLst>
          </p:cNvPr>
          <p:cNvPicPr>
            <a:picLocks noChangeAspect="1"/>
          </p:cNvPicPr>
          <p:nvPr userDrawn="1"/>
        </p:nvPicPr>
        <p:blipFill rotWithShape="1">
          <a:blip r:embed="rId2"/>
          <a:srcRect l="21038" t="8003" r="17307" b="7749"/>
          <a:stretch/>
        </p:blipFill>
        <p:spPr>
          <a:xfrm>
            <a:off x="5265302" y="-308456"/>
            <a:ext cx="6926698" cy="6516873"/>
          </a:xfrm>
          <a:prstGeom prst="rect">
            <a:avLst/>
          </a:prstGeom>
        </p:spPr>
      </p:pic>
      <p:sp>
        <p:nvSpPr>
          <p:cNvPr id="11" name="TextBox 10">
            <a:extLst>
              <a:ext uri="{FF2B5EF4-FFF2-40B4-BE49-F238E27FC236}">
                <a16:creationId xmlns:a16="http://schemas.microsoft.com/office/drawing/2014/main" id="{D1946D5C-DF10-ED46-B9FF-CD6894CAB3AE}"/>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872116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err="1">
                <a:solidFill>
                  <a:srgbClr val="188785"/>
                </a:solidFill>
                <a:effectLst/>
                <a:latin typeface="Futura Medium" panose="020B0602020204020303" pitchFamily="34" charset="-79"/>
                <a:cs typeface="Futura Medium" panose="020B0602020204020303" pitchFamily="34" charset="-79"/>
              </a:rPr>
              <a:t>Cyflog</a:t>
            </a:r>
            <a:r>
              <a:rPr lang="en-GB" sz="2400" b="0" dirty="0">
                <a:solidFill>
                  <a:srgbClr val="188785"/>
                </a:solidFill>
                <a:effectLst/>
                <a:latin typeface="Futura Medium" panose="020B0602020204020303" pitchFamily="34" charset="-79"/>
                <a:cs typeface="Futura Medium" panose="020B0602020204020303" pitchFamily="34" charset="-79"/>
              </a:rPr>
              <a:t> </a:t>
            </a:r>
            <a:r>
              <a:rPr lang="en-GB" sz="2400" b="0" dirty="0" err="1">
                <a:solidFill>
                  <a:srgbClr val="188785"/>
                </a:solidFill>
                <a:effectLst/>
                <a:latin typeface="Futura Medium" panose="020B0602020204020303" pitchFamily="34" charset="-79"/>
                <a:cs typeface="Futura Medium" panose="020B0602020204020303" pitchFamily="34" charset="-79"/>
              </a:rPr>
              <a:t>gros</a:t>
            </a:r>
            <a:endParaRPr lang="en-GB" sz="2400" b="0" dirty="0">
              <a:solidFill>
                <a:srgbClr val="188785"/>
              </a:solidFill>
              <a:effectLst/>
              <a:latin typeface="Futura Medium" panose="020B0602020204020303" pitchFamily="34" charset="-79"/>
              <a:cs typeface="Futura Medium" panose="020B0602020204020303" pitchFamily="34" charset="-79"/>
            </a:endParaRPr>
          </a:p>
        </p:txBody>
      </p:sp>
      <p:sp>
        <p:nvSpPr>
          <p:cNvPr id="8" name="Rectangle 7">
            <a:extLst>
              <a:ext uri="{FF2B5EF4-FFF2-40B4-BE49-F238E27FC236}">
                <a16:creationId xmlns:a16="http://schemas.microsoft.com/office/drawing/2014/main" id="{BFD8069F-EE20-0B42-8772-CC65F31D011F}"/>
              </a:ext>
            </a:extLst>
          </p:cNvPr>
          <p:cNvSpPr/>
          <p:nvPr userDrawn="1"/>
        </p:nvSpPr>
        <p:spPr>
          <a:xfrm>
            <a:off x="533400" y="1002095"/>
            <a:ext cx="5251174" cy="3970318"/>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ddidyniadau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slip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enghreifftiol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cafodd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sylfaenol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ôl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37.5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safonol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symiau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hychwanegu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sylfaenol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weithiau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safonol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llwyddo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gyrraedd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targedau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osodwyd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bonws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pic>
        <p:nvPicPr>
          <p:cNvPr id="9" name="Picture 8">
            <a:extLst>
              <a:ext uri="{FF2B5EF4-FFF2-40B4-BE49-F238E27FC236}">
                <a16:creationId xmlns:a16="http://schemas.microsoft.com/office/drawing/2014/main" id="{BFE77C2A-C465-6E40-9AC2-85E5379EBC74}"/>
              </a:ext>
            </a:extLst>
          </p:cNvPr>
          <p:cNvPicPr>
            <a:picLocks noChangeAspect="1"/>
          </p:cNvPicPr>
          <p:nvPr userDrawn="1"/>
        </p:nvPicPr>
        <p:blipFill rotWithShape="1">
          <a:blip r:embed="rId2"/>
          <a:srcRect l="22753" r="11261"/>
          <a:stretch/>
        </p:blipFill>
        <p:spPr>
          <a:xfrm>
            <a:off x="6052930" y="0"/>
            <a:ext cx="6149009" cy="6215537"/>
          </a:xfrm>
          <a:prstGeom prst="rect">
            <a:avLst/>
          </a:prstGeom>
        </p:spPr>
      </p:pic>
      <p:sp>
        <p:nvSpPr>
          <p:cNvPr id="11" name="TextBox 10">
            <a:extLst>
              <a:ext uri="{FF2B5EF4-FFF2-40B4-BE49-F238E27FC236}">
                <a16:creationId xmlns:a16="http://schemas.microsoft.com/office/drawing/2014/main" id="{CB02794A-E178-B446-BA9A-ECAD19CA86CE}"/>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64664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461665"/>
          </a:xfrm>
          <a:prstGeom prst="rect">
            <a:avLst/>
          </a:prstGeom>
        </p:spPr>
        <p:txBody>
          <a:bodyPr wrap="square">
            <a:spAutoFit/>
          </a:bodyPr>
          <a:lstStyle/>
          <a:p>
            <a:r>
              <a:rPr lang="en-GB" sz="2400" b="0" dirty="0" err="1">
                <a:solidFill>
                  <a:srgbClr val="188785"/>
                </a:solidFill>
                <a:effectLst/>
                <a:latin typeface="Futura Medium" panose="020B0602020204020303" pitchFamily="34" charset="-79"/>
                <a:cs typeface="Futura Medium" panose="020B0602020204020303" pitchFamily="34" charset="-79"/>
              </a:rPr>
              <a:t>Cyflog</a:t>
            </a:r>
            <a:r>
              <a:rPr lang="en-GB" sz="2400" b="0" dirty="0">
                <a:solidFill>
                  <a:srgbClr val="188785"/>
                </a:solidFill>
                <a:effectLst/>
                <a:latin typeface="Futura Medium" panose="020B0602020204020303" pitchFamily="34" charset="-79"/>
                <a:cs typeface="Futura Medium" panose="020B0602020204020303" pitchFamily="34" charset="-79"/>
              </a:rPr>
              <a:t> net</a:t>
            </a:r>
          </a:p>
        </p:txBody>
      </p:sp>
      <p:sp>
        <p:nvSpPr>
          <p:cNvPr id="2" name="Rectangle 1">
            <a:extLst>
              <a:ext uri="{FF2B5EF4-FFF2-40B4-BE49-F238E27FC236}">
                <a16:creationId xmlns:a16="http://schemas.microsoft.com/office/drawing/2014/main" id="{13D68D6F-09E4-4A4F-9C26-8470F2D318B9}"/>
              </a:ext>
            </a:extLst>
          </p:cNvPr>
          <p:cNvSpPr/>
          <p:nvPr userDrawn="1"/>
        </p:nvSpPr>
        <p:spPr>
          <a:xfrm>
            <a:off x="533400" y="1022294"/>
            <a:ext cx="5330687" cy="4524315"/>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Dyma’r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ôl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gennych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ôl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didyniadau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cymryd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alw’n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clir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weithiau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holl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ddidyniadau’n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chi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arian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rhaid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chi </a:t>
            </a:r>
            <a:r>
              <a:rPr lang="en-GB" dirty="0" err="1">
                <a:solidFill>
                  <a:srgbClr val="00303C"/>
                </a:solidFill>
                <a:effectLst/>
                <a:latin typeface="Futura" panose="020B0602020204020303" pitchFamily="34" charset="-79"/>
                <a:cs typeface="Futura" panose="020B0602020204020303" pitchFamily="34" charset="-79"/>
              </a:rPr>
              <a:t>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unrhyw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amdano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Enw’r</a:t>
            </a:r>
            <a:r>
              <a:rPr lang="en-GB" dirty="0">
                <a:solidFill>
                  <a:srgbClr val="00303C"/>
                </a:solidFill>
                <a:effectLst/>
                <a:latin typeface="Futura" panose="020B0602020204020303" pitchFamily="34" charset="-79"/>
                <a:cs typeface="Futura" panose="020B0602020204020303" pitchFamily="34" charset="-79"/>
              </a:rPr>
              <a:t> system hon </a:t>
            </a:r>
            <a:r>
              <a:rPr lang="en-GB" dirty="0" err="1">
                <a:solidFill>
                  <a:srgbClr val="00303C"/>
                </a:solidFill>
                <a:effectLst/>
                <a:latin typeface="Futura" panose="020B0602020204020303" pitchFamily="34" charset="-79"/>
                <a:cs typeface="Futura" panose="020B0602020204020303" pitchFamily="34" charset="-79"/>
              </a:rPr>
              <a:t>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Wrth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(PAYE). </a:t>
            </a:r>
          </a:p>
          <a:p>
            <a:endParaRPr lang="en-GB" dirty="0">
              <a:solidFill>
                <a:srgbClr val="00303C"/>
              </a:solidFill>
              <a:effectLst/>
              <a:latin typeface="Futura" panose="020B0602020204020303" pitchFamily="34" charset="-79"/>
              <a:cs typeface="Futura" panose="020B0602020204020303" pitchFamily="34" charset="-79"/>
            </a:endParaRPr>
          </a:p>
          <a:p>
            <a:r>
              <a:rPr lang="en-GB" b="1" i="0" dirty="0" err="1">
                <a:solidFill>
                  <a:srgbClr val="00303C"/>
                </a:solidFill>
                <a:effectLst/>
                <a:latin typeface="Futura" panose="020B0602020204020303" pitchFamily="34" charset="-79"/>
                <a:cs typeface="Futura" panose="020B0602020204020303" pitchFamily="34" charset="-79"/>
              </a:rPr>
              <a:t>Cyfanswm</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didyniadau</a:t>
            </a:r>
            <a:endParaRPr lang="en-GB" b="1" i="0" dirty="0">
              <a:solidFill>
                <a:srgbClr val="00303C"/>
              </a:solidFill>
              <a:effectLst/>
              <a:latin typeface="Futura" panose="020B0602020204020303" pitchFamily="34" charset="-79"/>
              <a:cs typeface="Futura" panose="020B0602020204020303" pitchFamily="34" charset="-79"/>
            </a:endParaRPr>
          </a:p>
          <a:p>
            <a:r>
              <a:rPr lang="en-GB" b="0" i="0" dirty="0">
                <a:solidFill>
                  <a:srgbClr val="00303C"/>
                </a:solidFill>
                <a:effectLst/>
                <a:latin typeface="Futura" panose="020B0602020204020303" pitchFamily="34" charset="-79"/>
                <a:cs typeface="Futura" panose="020B0602020204020303" pitchFamily="34" charset="-79"/>
              </a:rPr>
              <a:t>Mae </a:t>
            </a:r>
            <a:r>
              <a:rPr lang="en-GB" b="0" i="0" dirty="0" err="1">
                <a:solidFill>
                  <a:srgbClr val="00303C"/>
                </a:solidFill>
                <a:effectLst/>
                <a:latin typeface="Futura" panose="020B0602020204020303" pitchFamily="34" charset="-79"/>
                <a:cs typeface="Futura" panose="020B0602020204020303" pitchFamily="34" charset="-79"/>
              </a:rPr>
              <a:t>hyn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rhoi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cyfanswm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holl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ddidyniadau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o’ch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cyflog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y slip </a:t>
            </a:r>
            <a:r>
              <a:rPr lang="en-GB" b="0" i="0" dirty="0" err="1">
                <a:solidFill>
                  <a:srgbClr val="00303C"/>
                </a:solidFill>
                <a:effectLst/>
                <a:latin typeface="Futura" panose="020B0602020204020303" pitchFamily="34" charset="-79"/>
                <a:cs typeface="Futura" panose="020B0602020204020303" pitchFamily="34" charset="-79"/>
              </a:rPr>
              <a:t>cyflog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enghreifftiol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fe</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welwch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chi’r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Cyfanswm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Treth</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Dalwyd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Cyfanswm</a:t>
            </a:r>
            <a:r>
              <a:rPr lang="en-GB" b="0" i="0" dirty="0">
                <a:solidFill>
                  <a:srgbClr val="00303C"/>
                </a:solidFill>
                <a:effectLst/>
                <a:latin typeface="Futura" panose="020B0602020204020303" pitchFamily="34" charset="-79"/>
                <a:cs typeface="Futura" panose="020B0602020204020303" pitchFamily="34" charset="-79"/>
              </a:rPr>
              <a:t> YG y </a:t>
            </a:r>
            <a:r>
              <a:rPr lang="en-GB" b="0" i="0" dirty="0" err="1">
                <a:solidFill>
                  <a:srgbClr val="00303C"/>
                </a:solidFill>
                <a:effectLst/>
                <a:latin typeface="Futura" panose="020B0602020204020303" pitchFamily="34" charset="-79"/>
                <a:cs typeface="Futura" panose="020B0602020204020303" pitchFamily="34" charset="-79"/>
              </a:rPr>
              <a:t>Cyflogai</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Chyfanswm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Pensiwn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Cyflogai</a:t>
            </a:r>
            <a:r>
              <a:rPr lang="en-GB" b="0" i="0" dirty="0">
                <a:solidFill>
                  <a:srgbClr val="00303C"/>
                </a:solidFill>
                <a:effectLst/>
                <a:latin typeface="Futura" panose="020B0602020204020303" pitchFamily="34" charset="-79"/>
                <a:cs typeface="Futura" panose="020B0602020204020303" pitchFamily="34" charset="-79"/>
              </a:rPr>
              <a:t>.</a:t>
            </a:r>
          </a:p>
          <a:p>
            <a:endParaRPr lang="en-GB" b="0" i="0" dirty="0">
              <a:solidFill>
                <a:srgbClr val="00303C"/>
              </a:solidFill>
              <a:effectLst/>
              <a:latin typeface="Futura" panose="020B0602020204020303" pitchFamily="34" charset="-79"/>
              <a:cs typeface="Futura" panose="020B0602020204020303" pitchFamily="34" charset="-79"/>
            </a:endParaRPr>
          </a:p>
          <a:p>
            <a:r>
              <a:rPr lang="en-GB" b="0" i="0" dirty="0" err="1">
                <a:solidFill>
                  <a:srgbClr val="00303C"/>
                </a:solidFill>
                <a:effectLst/>
                <a:latin typeface="Futura" panose="020B0602020204020303" pitchFamily="34" charset="-79"/>
                <a:cs typeface="Futura" panose="020B0602020204020303" pitchFamily="34" charset="-79"/>
              </a:rPr>
              <a:t>Petaech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chi’n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gadael</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sefydliad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dylech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ffurflen</a:t>
            </a:r>
            <a:r>
              <a:rPr lang="en-GB" b="0" i="0" dirty="0">
                <a:solidFill>
                  <a:srgbClr val="00303C"/>
                </a:solidFill>
                <a:effectLst/>
                <a:latin typeface="Futura" panose="020B0602020204020303" pitchFamily="34" charset="-79"/>
                <a:cs typeface="Futura" panose="020B0602020204020303" pitchFamily="34" charset="-79"/>
              </a:rPr>
              <a:t> P45. </a:t>
            </a:r>
          </a:p>
        </p:txBody>
      </p:sp>
      <p:sp>
        <p:nvSpPr>
          <p:cNvPr id="3" name="Rectangle 2">
            <a:extLst>
              <a:ext uri="{FF2B5EF4-FFF2-40B4-BE49-F238E27FC236}">
                <a16:creationId xmlns:a16="http://schemas.microsoft.com/office/drawing/2014/main" id="{00C359FE-2068-C943-BB42-D546DAFDDA0F}"/>
              </a:ext>
            </a:extLst>
          </p:cNvPr>
          <p:cNvSpPr/>
          <p:nvPr userDrawn="1"/>
        </p:nvSpPr>
        <p:spPr>
          <a:xfrm>
            <a:off x="6096000" y="1022294"/>
            <a:ext cx="5453270" cy="4801314"/>
          </a:xfrm>
          <a:prstGeom prst="rect">
            <a:avLst/>
          </a:prstGeom>
        </p:spPr>
        <p:txBody>
          <a:bodyPr wrap="square">
            <a:spAutoFit/>
          </a:bodyPr>
          <a:lstStyle/>
          <a:p>
            <a:r>
              <a:rPr lang="en-GB" b="0" i="0" dirty="0" err="1">
                <a:solidFill>
                  <a:srgbClr val="00303C"/>
                </a:solidFill>
                <a:effectLst/>
                <a:latin typeface="Futura" panose="020B0602020204020303" pitchFamily="34" charset="-79"/>
                <a:cs typeface="Futura" panose="020B0602020204020303" pitchFamily="34" charset="-79"/>
              </a:rPr>
              <a:t>Byddai’r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ffurflen</a:t>
            </a:r>
            <a:r>
              <a:rPr lang="en-GB" b="0" i="0" dirty="0">
                <a:solidFill>
                  <a:srgbClr val="00303C"/>
                </a:solidFill>
                <a:effectLst/>
                <a:latin typeface="Futura" panose="020B0602020204020303" pitchFamily="34" charset="-79"/>
                <a:cs typeface="Futura" panose="020B0602020204020303" pitchFamily="34" charset="-79"/>
              </a:rPr>
              <a:t> hon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cynnwys</a:t>
            </a:r>
            <a:r>
              <a:rPr lang="en-GB" b="0" i="0" dirty="0">
                <a:solidFill>
                  <a:srgbClr val="00303C"/>
                </a:solidFill>
                <a:effectLst/>
                <a:latin typeface="Futura" panose="020B0602020204020303" pitchFamily="34" charset="-79"/>
                <a:cs typeface="Futura" panose="020B0602020204020303" pitchFamily="34" charset="-79"/>
              </a:rPr>
              <a:t>: </a:t>
            </a:r>
          </a:p>
          <a:p>
            <a:pPr marL="285750" indent="-285750">
              <a:buFont typeface="Arial" panose="020B0604020202020204" pitchFamily="34" charset="0"/>
              <a:buChar char="•"/>
            </a:pPr>
            <a:r>
              <a:rPr lang="en-GB" b="0" i="0" dirty="0" err="1">
                <a:solidFill>
                  <a:srgbClr val="00303C"/>
                </a:solidFill>
                <a:effectLst/>
                <a:latin typeface="Futura" panose="020B0602020204020303" pitchFamily="34" charset="-79"/>
                <a:cs typeface="Futura" panose="020B0602020204020303" pitchFamily="34" charset="-79"/>
              </a:rPr>
              <a:t>Eich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dyddiad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gadael</a:t>
            </a:r>
            <a:r>
              <a:rPr lang="en-GB" b="0" i="0"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b="0" i="0" dirty="0">
                <a:solidFill>
                  <a:srgbClr val="00303C"/>
                </a:solidFill>
                <a:effectLst/>
                <a:latin typeface="Futura" panose="020B0602020204020303" pitchFamily="34" charset="-79"/>
                <a:cs typeface="Futura" panose="020B0602020204020303" pitchFamily="34" charset="-79"/>
              </a:rPr>
              <a:t>Faint o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rydych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wedi’i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thalu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hyd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yma</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hon.</a:t>
            </a:r>
          </a:p>
          <a:p>
            <a:pPr marL="285750" indent="-285750">
              <a:buFont typeface="Arial" panose="020B0604020202020204" pitchFamily="34" charset="0"/>
              <a:buChar char="•"/>
            </a:pPr>
            <a:r>
              <a:rPr lang="en-GB" b="0" i="0" dirty="0">
                <a:solidFill>
                  <a:srgbClr val="00303C"/>
                </a:solidFill>
                <a:effectLst/>
                <a:latin typeface="Futura" panose="020B0602020204020303" pitchFamily="34" charset="-79"/>
                <a:cs typeface="Futura" panose="020B0602020204020303" pitchFamily="34" charset="-79"/>
              </a:rPr>
              <a:t>Faint o </a:t>
            </a:r>
            <a:r>
              <a:rPr lang="en-GB" b="0" i="0" dirty="0" err="1">
                <a:solidFill>
                  <a:srgbClr val="00303C"/>
                </a:solidFill>
                <a:effectLst/>
                <a:latin typeface="Futura" panose="020B0602020204020303" pitchFamily="34" charset="-79"/>
                <a:cs typeface="Futura" panose="020B0602020204020303" pitchFamily="34" charset="-79"/>
              </a:rPr>
              <a:t>gyflog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oeddech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wedi’i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ennill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hyd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yma</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hon.</a:t>
            </a:r>
          </a:p>
          <a:p>
            <a:pPr marL="285750" indent="-285750">
              <a:buFont typeface="Arial" panose="020B0604020202020204" pitchFamily="34" charset="0"/>
              <a:buChar char="•"/>
            </a:pPr>
            <a:endParaRPr lang="en-GB" b="0" i="0" dirty="0">
              <a:solidFill>
                <a:srgbClr val="00303C"/>
              </a:solidFill>
              <a:effectLst/>
              <a:latin typeface="Futura" panose="020B0602020204020303" pitchFamily="34" charset="-79"/>
              <a:cs typeface="Futura" panose="020B0602020204020303" pitchFamily="34" charset="-79"/>
            </a:endParaRPr>
          </a:p>
          <a:p>
            <a:r>
              <a:rPr lang="en-GB" b="0" i="0" dirty="0">
                <a:solidFill>
                  <a:srgbClr val="00303C"/>
                </a:solidFill>
                <a:effectLst/>
                <a:latin typeface="Futura" panose="020B0602020204020303" pitchFamily="34" charset="-79"/>
                <a:cs typeface="Futura" panose="020B0602020204020303" pitchFamily="34" charset="-79"/>
              </a:rPr>
              <a:t>Mae </a:t>
            </a:r>
            <a:r>
              <a:rPr lang="en-GB" b="0" i="0" dirty="0" err="1">
                <a:solidFill>
                  <a:srgbClr val="00303C"/>
                </a:solidFill>
                <a:effectLst/>
                <a:latin typeface="Futura" panose="020B0602020204020303" pitchFamily="34" charset="-79"/>
                <a:cs typeface="Futura" panose="020B0602020204020303" pitchFamily="34" charset="-79"/>
              </a:rPr>
              <a:t>blwyddyn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Deyrnas</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Unedig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mynd</a:t>
            </a:r>
            <a:r>
              <a:rPr lang="en-GB" b="0" i="0" dirty="0">
                <a:solidFill>
                  <a:srgbClr val="00303C"/>
                </a:solidFill>
                <a:effectLst/>
                <a:latin typeface="Futura" panose="020B0602020204020303" pitchFamily="34" charset="-79"/>
                <a:cs typeface="Futura" panose="020B0602020204020303" pitchFamily="34" charset="-79"/>
              </a:rPr>
              <a:t> o 6 </a:t>
            </a:r>
            <a:r>
              <a:rPr lang="en-GB" b="0" i="0" dirty="0" err="1">
                <a:solidFill>
                  <a:srgbClr val="00303C"/>
                </a:solidFill>
                <a:effectLst/>
                <a:latin typeface="Futura" panose="020B0602020204020303" pitchFamily="34" charset="-79"/>
                <a:cs typeface="Futura" panose="020B0602020204020303" pitchFamily="34" charset="-79"/>
              </a:rPr>
              <a:t>Ebrill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a:t>
            </a:r>
            <a:r>
              <a:rPr lang="en-GB" b="0" i="0" dirty="0">
                <a:solidFill>
                  <a:srgbClr val="00303C"/>
                </a:solidFill>
                <a:effectLst/>
                <a:latin typeface="Futura" panose="020B0602020204020303" pitchFamily="34" charset="-79"/>
                <a:cs typeface="Futura" panose="020B0602020204020303" pitchFamily="34" charset="-79"/>
              </a:rPr>
              <a:t> 5 </a:t>
            </a:r>
            <a:r>
              <a:rPr lang="en-GB" b="0" i="0" dirty="0" err="1">
                <a:solidFill>
                  <a:srgbClr val="00303C"/>
                </a:solidFill>
                <a:effectLst/>
                <a:latin typeface="Futura" panose="020B0602020204020303" pitchFamily="34" charset="-79"/>
                <a:cs typeface="Futura" panose="020B0602020204020303" pitchFamily="34" charset="-79"/>
              </a:rPr>
              <a:t>Ebrill</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ganlynol</a:t>
            </a:r>
            <a:r>
              <a:rPr lang="en-GB" b="0" i="0" dirty="0">
                <a:solidFill>
                  <a:srgbClr val="00303C"/>
                </a:solidFill>
                <a:effectLst/>
                <a:latin typeface="Futura" panose="020B0602020204020303" pitchFamily="34" charset="-79"/>
                <a:cs typeface="Futura" panose="020B0602020204020303" pitchFamily="34" charset="-79"/>
              </a:rPr>
              <a:t>. Felly, y slip </a:t>
            </a:r>
            <a:r>
              <a:rPr lang="en-GB" b="0" i="0" dirty="0" err="1">
                <a:solidFill>
                  <a:srgbClr val="00303C"/>
                </a:solidFill>
                <a:effectLst/>
                <a:latin typeface="Futura" panose="020B0602020204020303" pitchFamily="34" charset="-79"/>
                <a:cs typeface="Futura" panose="020B0602020204020303" pitchFamily="34" charset="-79"/>
              </a:rPr>
              <a:t>cyflog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hwn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gyfer</a:t>
            </a:r>
            <a:r>
              <a:rPr lang="en-GB" b="0" i="0" dirty="0">
                <a:solidFill>
                  <a:srgbClr val="00303C"/>
                </a:solidFill>
                <a:effectLst/>
                <a:latin typeface="Futura" panose="020B0602020204020303" pitchFamily="34" charset="-79"/>
                <a:cs typeface="Futura" panose="020B0602020204020303" pitchFamily="34" charset="-79"/>
              </a:rPr>
              <a:t> mis </a:t>
            </a:r>
            <a:r>
              <a:rPr lang="en-GB" b="0" i="0" dirty="0" err="1">
                <a:solidFill>
                  <a:srgbClr val="00303C"/>
                </a:solidFill>
                <a:effectLst/>
                <a:latin typeface="Futura" panose="020B0602020204020303" pitchFamily="34" charset="-79"/>
                <a:cs typeface="Futura" panose="020B0602020204020303" pitchFamily="34" charset="-79"/>
              </a:rPr>
              <a:t>Mehefin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yw</a:t>
            </a:r>
            <a:r>
              <a:rPr lang="en-GB" b="0" i="0" dirty="0">
                <a:solidFill>
                  <a:srgbClr val="00303C"/>
                </a:solidFill>
                <a:effectLst/>
                <a:latin typeface="Futura" panose="020B0602020204020303" pitchFamily="34" charset="-79"/>
                <a:cs typeface="Futura" panose="020B0602020204020303" pitchFamily="34" charset="-79"/>
              </a:rPr>
              <a:t> mis 3.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ddiwedd</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fe</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ddylai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cyflogwr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roi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ffurflen</a:t>
            </a:r>
            <a:r>
              <a:rPr lang="en-GB" b="0" i="0" dirty="0">
                <a:solidFill>
                  <a:srgbClr val="00303C"/>
                </a:solidFill>
                <a:effectLst/>
                <a:latin typeface="Futura" panose="020B0602020204020303" pitchFamily="34" charset="-79"/>
                <a:cs typeface="Futura" panose="020B0602020204020303" pitchFamily="34" charset="-79"/>
              </a:rPr>
              <a:t> P60 </a:t>
            </a:r>
            <a:r>
              <a:rPr lang="en-GB" b="0" i="0" dirty="0" err="1">
                <a:solidFill>
                  <a:srgbClr val="00303C"/>
                </a:solidFill>
                <a:effectLst/>
                <a:latin typeface="Futura" panose="020B0602020204020303" pitchFamily="34" charset="-79"/>
                <a:cs typeface="Futura" panose="020B0602020204020303" pitchFamily="34" charset="-79"/>
              </a:rPr>
              <a:t>i</a:t>
            </a:r>
            <a:r>
              <a:rPr lang="en-GB" b="0" i="0" dirty="0">
                <a:solidFill>
                  <a:srgbClr val="00303C"/>
                </a:solidFill>
                <a:effectLst/>
                <a:latin typeface="Futura" panose="020B0602020204020303" pitchFamily="34" charset="-79"/>
                <a:cs typeface="Futura" panose="020B0602020204020303" pitchFamily="34" charset="-79"/>
              </a:rPr>
              <a:t> chi a </a:t>
            </a:r>
            <a:r>
              <a:rPr lang="en-GB" b="0" i="0" dirty="0" err="1">
                <a:solidFill>
                  <a:srgbClr val="00303C"/>
                </a:solidFill>
                <a:effectLst/>
                <a:latin typeface="Futura" panose="020B0602020204020303" pitchFamily="34" charset="-79"/>
                <a:cs typeface="Futura" panose="020B0602020204020303" pitchFamily="34" charset="-79"/>
              </a:rPr>
              <a:t>fydd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dangos</a:t>
            </a:r>
            <a:r>
              <a:rPr lang="en-GB" b="0" i="0"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b="0" i="0" dirty="0" err="1">
                <a:solidFill>
                  <a:srgbClr val="00303C"/>
                </a:solidFill>
                <a:effectLst/>
                <a:latin typeface="Futura" panose="020B0602020204020303" pitchFamily="34" charset="-79"/>
                <a:cs typeface="Futura" panose="020B0602020204020303" pitchFamily="34" charset="-79"/>
              </a:rPr>
              <a:t>Cyfanswm</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rydych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wedi’i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thalu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b="0" i="0" dirty="0" err="1">
                <a:solidFill>
                  <a:srgbClr val="00303C"/>
                </a:solidFill>
                <a:effectLst/>
                <a:latin typeface="Futura" panose="020B0602020204020303" pitchFamily="34" charset="-79"/>
                <a:cs typeface="Futura" panose="020B0602020204020303" pitchFamily="34" charset="-79"/>
              </a:rPr>
              <a:t>Cyfanswm</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cyflog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rydych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wedi’i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ennill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a:t>
            </a:r>
          </a:p>
        </p:txBody>
      </p:sp>
      <p:sp>
        <p:nvSpPr>
          <p:cNvPr id="11" name="TextBox 10">
            <a:extLst>
              <a:ext uri="{FF2B5EF4-FFF2-40B4-BE49-F238E27FC236}">
                <a16:creationId xmlns:a16="http://schemas.microsoft.com/office/drawing/2014/main" id="{CF49B830-27AB-C741-83B3-78D9A20E2E98}"/>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31100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77E9E4-A24D-4B49-B160-F782B999A8B4}"/>
              </a:ext>
            </a:extLst>
          </p:cNvPr>
          <p:cNvSpPr/>
          <p:nvPr userDrawn="1"/>
        </p:nvSpPr>
        <p:spPr>
          <a:xfrm>
            <a:off x="543339" y="555287"/>
            <a:ext cx="5151783" cy="5078313"/>
          </a:xfrm>
          <a:prstGeom prst="rect">
            <a:avLst/>
          </a:prstGeom>
        </p:spPr>
        <p:txBody>
          <a:bodyPr wrap="square">
            <a:spAutoFit/>
          </a:bodyPr>
          <a:lstStyle/>
          <a:p>
            <a:r>
              <a:rPr lang="en-GB" b="1" i="0" dirty="0" err="1">
                <a:solidFill>
                  <a:srgbClr val="00303C"/>
                </a:solidFill>
                <a:effectLst/>
                <a:latin typeface="Futura" panose="020B0602020204020303" pitchFamily="34" charset="-79"/>
                <a:cs typeface="Futura" panose="020B0602020204020303" pitchFamily="34" charset="-79"/>
              </a:rPr>
              <a:t>Didyniadau</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eraill</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o’ch</a:t>
            </a:r>
            <a:r>
              <a:rPr lang="en-GB" b="1" i="0" dirty="0">
                <a:solidFill>
                  <a:srgbClr val="00303C"/>
                </a:solidFill>
                <a:effectLst/>
                <a:latin typeface="Futura" panose="020B0602020204020303" pitchFamily="34" charset="-79"/>
                <a:cs typeface="Futura" panose="020B0602020204020303" pitchFamily="34" charset="-79"/>
              </a:rPr>
              <a:t> slip </a:t>
            </a:r>
            <a:r>
              <a:rPr lang="en-GB" b="1" i="0" dirty="0" err="1">
                <a:solidFill>
                  <a:srgbClr val="00303C"/>
                </a:solidFill>
                <a:effectLst/>
                <a:latin typeface="Futura" panose="020B0602020204020303" pitchFamily="34" charset="-79"/>
                <a:cs typeface="Futura" panose="020B0602020204020303" pitchFamily="34" charset="-79"/>
              </a:rPr>
              <a:t>cyflog</a:t>
            </a:r>
            <a:endParaRPr lang="en-GB" b="1" i="0"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cynllun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Mae </a:t>
            </a:r>
            <a:r>
              <a:rPr lang="en-GB" dirty="0" err="1">
                <a:solidFill>
                  <a:srgbClr val="00303C"/>
                </a:solidFill>
                <a:effectLst/>
                <a:latin typeface="Futura" panose="020B0602020204020303" pitchFamily="34" charset="-79"/>
                <a:cs typeface="Futura" panose="020B0602020204020303" pitchFamily="34" charset="-79"/>
              </a:rPr>
              <a:t>llawer</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bobl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cyfrannu</a:t>
            </a:r>
            <a:r>
              <a:rPr lang="en-GB" dirty="0">
                <a:solidFill>
                  <a:srgbClr val="00303C"/>
                </a:solidFill>
                <a:effectLst/>
                <a:latin typeface="Futura" panose="020B0602020204020303" pitchFamily="34" charset="-79"/>
                <a:cs typeface="Futura" panose="020B0602020204020303" pitchFamily="34" charset="-79"/>
              </a:rPr>
              <a:t> at </a:t>
            </a:r>
            <a:r>
              <a:rPr lang="en-GB" dirty="0" err="1">
                <a:solidFill>
                  <a:srgbClr val="00303C"/>
                </a:solidFill>
                <a:effectLst/>
                <a:latin typeface="Futura" panose="020B0602020204020303" pitchFamily="34" charset="-79"/>
                <a:cs typeface="Futura" panose="020B0602020204020303" pitchFamily="34" charset="-79"/>
              </a:rPr>
              <a:t>gynllun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wahanol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bensiwn</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wladwriaeth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gymwys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trwy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Yswiriant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Gwladol</a:t>
            </a:r>
            <a:r>
              <a:rPr lang="en-GB"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dirty="0" err="1">
                <a:solidFill>
                  <a:srgbClr val="00303C"/>
                </a:solidFill>
                <a:effectLst/>
                <a:latin typeface="Futura" panose="020B0602020204020303" pitchFamily="34" charset="-79"/>
                <a:cs typeface="Futura" panose="020B0602020204020303" pitchFamily="34" charset="-79"/>
              </a:rPr>
              <a:t>Mae’r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cymryd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gros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bwysig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didynnu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gros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gyfrifo</a:t>
            </a:r>
            <a:r>
              <a:rPr lang="en-GB" dirty="0">
                <a:solidFill>
                  <a:srgbClr val="00303C"/>
                </a:solidFill>
                <a:effectLst/>
                <a:latin typeface="Futura" panose="020B0602020204020303" pitchFamily="34" charset="-79"/>
                <a:cs typeface="Futura" panose="020B0602020204020303" pitchFamily="34" charset="-79"/>
              </a:rPr>
              <a:t>. Felly, </a:t>
            </a:r>
            <a:r>
              <a:rPr lang="en-GB" dirty="0" err="1">
                <a:solidFill>
                  <a:srgbClr val="00303C"/>
                </a:solidFill>
                <a:effectLst/>
                <a:latin typeface="Futura" panose="020B0602020204020303" pitchFamily="34" charset="-79"/>
                <a:cs typeface="Futura" panose="020B0602020204020303" pitchFamily="34" charset="-79"/>
              </a:rPr>
              <a:t>mae’r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golygu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bod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llai</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gyfradd</a:t>
            </a:r>
            <a:r>
              <a:rPr lang="en-GB" dirty="0">
                <a:solidFill>
                  <a:srgbClr val="00303C"/>
                </a:solidFill>
                <a:effectLst/>
                <a:latin typeface="Futura" panose="020B0602020204020303" pitchFamily="34" charset="-79"/>
                <a:cs typeface="Futura" panose="020B0602020204020303" pitchFamily="34" charset="-79"/>
              </a:rPr>
              <a:t> 20%,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golygu</a:t>
            </a:r>
            <a:r>
              <a:rPr lang="en-GB" dirty="0">
                <a:solidFill>
                  <a:srgbClr val="00303C"/>
                </a:solidFill>
                <a:effectLst/>
                <a:latin typeface="Futura" panose="020B0602020204020303" pitchFamily="34" charset="-79"/>
                <a:cs typeface="Futura" panose="020B0602020204020303" pitchFamily="34" charset="-79"/>
              </a:rPr>
              <a:t>, am bob £10 </a:t>
            </a:r>
            <a:r>
              <a:rPr lang="en-GB" dirty="0" err="1">
                <a:solidFill>
                  <a:srgbClr val="00303C"/>
                </a:solidFill>
                <a:effectLst/>
                <a:latin typeface="Futura" panose="020B0602020204020303" pitchFamily="34" charset="-79"/>
                <a:cs typeface="Futura" panose="020B0602020204020303" pitchFamily="34" charset="-79"/>
              </a:rPr>
              <a:t>rydych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roi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bod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arbed</a:t>
            </a:r>
            <a:r>
              <a:rPr lang="en-GB" dirty="0">
                <a:solidFill>
                  <a:srgbClr val="00303C"/>
                </a:solidFill>
                <a:effectLst/>
                <a:latin typeface="Futura" panose="020B0602020204020303" pitchFamily="34" charset="-79"/>
                <a:cs typeface="Futura" panose="020B0602020204020303" pitchFamily="34" charset="-79"/>
              </a:rPr>
              <a:t> £2 </a:t>
            </a:r>
            <a:r>
              <a:rPr lang="en-GB" dirty="0" err="1">
                <a:solidFill>
                  <a:srgbClr val="00303C"/>
                </a:solidFill>
                <a:effectLst/>
                <a:latin typeface="Futura" panose="020B0602020204020303" pitchFamily="34" charset="-79"/>
                <a:cs typeface="Futura" panose="020B0602020204020303" pitchFamily="34" charset="-79"/>
              </a:rPr>
              <a:t>arall</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a:t>
            </a:r>
          </a:p>
        </p:txBody>
      </p:sp>
      <p:sp>
        <p:nvSpPr>
          <p:cNvPr id="9" name="Rectangle 8">
            <a:extLst>
              <a:ext uri="{FF2B5EF4-FFF2-40B4-BE49-F238E27FC236}">
                <a16:creationId xmlns:a16="http://schemas.microsoft.com/office/drawing/2014/main" id="{1C5A3109-0E49-6F43-B3ED-4B010AB1D732}"/>
              </a:ext>
            </a:extLst>
          </p:cNvPr>
          <p:cNvSpPr/>
          <p:nvPr userDrawn="1"/>
        </p:nvSpPr>
        <p:spPr>
          <a:xfrm>
            <a:off x="6105940" y="555287"/>
            <a:ext cx="5334000" cy="1200329"/>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Didyniadau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gwirfoddol</a:t>
            </a:r>
            <a:r>
              <a:rPr lang="en-GB" dirty="0">
                <a:solidFill>
                  <a:srgbClr val="00303C"/>
                </a:solidFill>
                <a:effectLst/>
                <a:latin typeface="Futura" panose="020B0602020204020303" pitchFamily="34" charset="-79"/>
                <a:cs typeface="Futura" panose="020B0602020204020303" pitchFamily="34" charset="-79"/>
              </a:rPr>
              <a:t>: </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Mae </a:t>
            </a:r>
            <a:r>
              <a:rPr lang="en-GB" dirty="0" err="1">
                <a:solidFill>
                  <a:srgbClr val="00303C"/>
                </a:solidFill>
                <a:effectLst/>
                <a:latin typeface="Futura" panose="020B0602020204020303" pitchFamily="34" charset="-79"/>
                <a:cs typeface="Futura" panose="020B0602020204020303" pitchFamily="34" charset="-79"/>
              </a:rPr>
              <a:t>rhai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pobl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elusen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neu’n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cynilo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cyfrif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undeb</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credyd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hefyd</a:t>
            </a:r>
            <a:r>
              <a:rPr lang="en-GB" dirty="0">
                <a:solidFill>
                  <a:srgbClr val="00303C"/>
                </a:solidFill>
                <a:effectLst/>
                <a:latin typeface="Futura" panose="020B0602020204020303" pitchFamily="34" charset="-79"/>
                <a:cs typeface="Futura" panose="020B0602020204020303" pitchFamily="34" charset="-79"/>
              </a:rPr>
              <a:t>.</a:t>
            </a:r>
          </a:p>
        </p:txBody>
      </p:sp>
      <p:sp>
        <p:nvSpPr>
          <p:cNvPr id="11" name="TextBox 10">
            <a:extLst>
              <a:ext uri="{FF2B5EF4-FFF2-40B4-BE49-F238E27FC236}">
                <a16:creationId xmlns:a16="http://schemas.microsoft.com/office/drawing/2014/main" id="{36FD6221-7362-1145-AA6E-3617B98779BD}"/>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978977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9360A-8F46-F947-889D-6E18F4508BCA}"/>
              </a:ext>
            </a:extLst>
          </p:cNvPr>
          <p:cNvPicPr>
            <a:picLocks noChangeAspect="1"/>
          </p:cNvPicPr>
          <p:nvPr userDrawn="1"/>
        </p:nvPicPr>
        <p:blipFill rotWithShape="1">
          <a:blip r:embed="rId2"/>
          <a:srcRect l="12210" r="16719"/>
          <a:stretch/>
        </p:blipFill>
        <p:spPr>
          <a:xfrm>
            <a:off x="5576635" y="0"/>
            <a:ext cx="6609521" cy="6211777"/>
          </a:xfrm>
          <a:prstGeom prst="rect">
            <a:avLst/>
          </a:prstGeom>
        </p:spPr>
      </p:pic>
      <p:sp>
        <p:nvSpPr>
          <p:cNvPr id="11" name="TextBox 10">
            <a:extLst>
              <a:ext uri="{FF2B5EF4-FFF2-40B4-BE49-F238E27FC236}">
                <a16:creationId xmlns:a16="http://schemas.microsoft.com/office/drawing/2014/main" id="{F3365D6D-75B7-7949-9BE1-4AF1EBB044D0}"/>
              </a:ext>
            </a:extLst>
          </p:cNvPr>
          <p:cNvSpPr txBox="1"/>
          <p:nvPr userDrawn="1"/>
        </p:nvSpPr>
        <p:spPr>
          <a:xfrm>
            <a:off x="3041374" y="6289627"/>
            <a:ext cx="94732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PRENTISIAETH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5337802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198233"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CWESTIYNAU</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327746"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2031325"/>
          </a:xfrm>
          <a:prstGeom prst="rect">
            <a:avLst/>
          </a:prstGeom>
        </p:spPr>
        <p:txBody>
          <a:bodyPr wrap="square">
            <a:spAutoFit/>
          </a:bodyPr>
          <a:lstStyle/>
          <a:p>
            <a:r>
              <a:rPr lang="en-GB" sz="1800" b="0" kern="1200" dirty="0">
                <a:solidFill>
                  <a:srgbClr val="188785"/>
                </a:solidFill>
                <a:effectLst/>
                <a:latin typeface="Futura Medium" panose="020B0602020204020303" pitchFamily="34" charset="-79"/>
                <a:ea typeface="+mn-ea"/>
                <a:cs typeface="Futura Medium" panose="020B0602020204020303" pitchFamily="34" charset="-79"/>
              </a:rPr>
              <a:t>1.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Esboniwch</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y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gwahaniaeth</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rhwng</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cyflog</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gros</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  </a:t>
            </a:r>
          </a:p>
          <a:p>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chyflog</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net.</a:t>
            </a:r>
          </a:p>
          <a:p>
            <a:endParaRPr lang="en-GB" sz="1800" b="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0" kern="1200" dirty="0">
                <a:solidFill>
                  <a:srgbClr val="188785"/>
                </a:solidFill>
                <a:effectLst/>
                <a:latin typeface="Futura Medium" panose="020B0602020204020303" pitchFamily="34" charset="-79"/>
                <a:ea typeface="+mn-ea"/>
                <a:cs typeface="Futura Medium" panose="020B0602020204020303" pitchFamily="34" charset="-79"/>
              </a:rPr>
              <a:t>2.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Enwch</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dri</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didyniad</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y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gallech</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eu</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gweld</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ar</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slip  </a:t>
            </a:r>
          </a:p>
          <a:p>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cyflog</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a:t>
            </a:r>
          </a:p>
          <a:p>
            <a:endParaRPr lang="en-GB" sz="1800" b="0"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0" kern="1200" dirty="0">
                <a:solidFill>
                  <a:srgbClr val="188785"/>
                </a:solidFill>
                <a:effectLst/>
                <a:latin typeface="Futura Medium" panose="020B0602020204020303" pitchFamily="34" charset="-79"/>
                <a:ea typeface="+mn-ea"/>
                <a:cs typeface="Futura Medium" panose="020B0602020204020303" pitchFamily="34" charset="-79"/>
              </a:rPr>
              <a:t>3. Beth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yw</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188785"/>
                </a:solidFill>
                <a:effectLst/>
                <a:latin typeface="Futura Medium" panose="020B0602020204020303" pitchFamily="34" charset="-79"/>
                <a:ea typeface="+mn-ea"/>
                <a:cs typeface="Futura Medium" panose="020B0602020204020303" pitchFamily="34" charset="-79"/>
              </a:rPr>
              <a:t>ystyr</a:t>
            </a:r>
            <a:r>
              <a:rPr lang="en-GB" sz="1800" b="0" kern="1200" dirty="0">
                <a:solidFill>
                  <a:srgbClr val="188785"/>
                </a:solidFill>
                <a:effectLst/>
                <a:latin typeface="Futura Medium" panose="020B0602020204020303" pitchFamily="34" charset="-79"/>
                <a:ea typeface="+mn-ea"/>
                <a:cs typeface="Futura Medium" panose="020B0602020204020303" pitchFamily="34" charset="-79"/>
              </a:rPr>
              <a:t> y term PAYE?</a:t>
            </a:r>
          </a:p>
        </p:txBody>
      </p:sp>
      <p:sp>
        <p:nvSpPr>
          <p:cNvPr id="16" name="TextBox 15">
            <a:extLst>
              <a:ext uri="{FF2B5EF4-FFF2-40B4-BE49-F238E27FC236}">
                <a16:creationId xmlns:a16="http://schemas.microsoft.com/office/drawing/2014/main" id="{B4ECBD14-4E29-FF43-9C0C-FB4C694223C0}"/>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046562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425727"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1397323"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a:cxnSpLocks/>
          </p:cNvCxnSpPr>
          <p:nvPr userDrawn="1"/>
        </p:nvCxnSpPr>
        <p:spPr>
          <a:xfrm>
            <a:off x="879613" y="1301807"/>
            <a:ext cx="3758375"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2"/>
          <a:stretch>
            <a:fillRect/>
          </a:stretch>
        </p:blipFill>
        <p:spPr>
          <a:xfrm>
            <a:off x="807066" y="608228"/>
            <a:ext cx="620573" cy="615762"/>
          </a:xfrm>
          <a:prstGeom prst="rect">
            <a:avLst/>
          </a:prstGeom>
        </p:spPr>
      </p:pic>
      <p:sp>
        <p:nvSpPr>
          <p:cNvPr id="2" name="Rectangle 1">
            <a:extLst>
              <a:ext uri="{FF2B5EF4-FFF2-40B4-BE49-F238E27FC236}">
                <a16:creationId xmlns:a16="http://schemas.microsoft.com/office/drawing/2014/main" id="{838DBC7D-D34F-E544-AB11-BB5655EA6175}"/>
              </a:ext>
            </a:extLst>
          </p:cNvPr>
          <p:cNvSpPr/>
          <p:nvPr userDrawn="1"/>
        </p:nvSpPr>
        <p:spPr>
          <a:xfrm>
            <a:off x="807066" y="1553601"/>
            <a:ext cx="3943838" cy="2585323"/>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Mae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mwy</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bobl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nag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erioed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sefydlu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busnes</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eu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hunain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Nghymru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ôl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y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Swyddfa</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Ystadegau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Gwladol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2020,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roedd</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ychydig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dros</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200,000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bobl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(13.8%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o’r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gweithlu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llafur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hunangyflogedig</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gymharu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â</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bron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145,000 o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bobl</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(11.6%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o’r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gweithlu</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llafur</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a:t>
            </a:r>
            <a:r>
              <a:rPr lang="en-GB" sz="1800" b="1" kern="1200" dirty="0" err="1">
                <a:solidFill>
                  <a:schemeClr val="bg1"/>
                </a:solidFill>
                <a:effectLst/>
                <a:latin typeface="FUTURA MEDIUM" panose="020B0602020204020303" pitchFamily="34" charset="-79"/>
                <a:ea typeface="+mn-ea"/>
                <a:cs typeface="FUTURA MEDIUM" panose="020B0602020204020303" pitchFamily="34" charset="-79"/>
              </a:rPr>
              <a:t>yn</a:t>
            </a:r>
            <a:r>
              <a:rPr lang="en-GB" sz="1800" b="1" kern="1200" dirty="0">
                <a:solidFill>
                  <a:schemeClr val="bg1"/>
                </a:solidFill>
                <a:effectLst/>
                <a:latin typeface="FUTURA MEDIUM" panose="020B0602020204020303" pitchFamily="34" charset="-79"/>
                <a:ea typeface="+mn-ea"/>
                <a:cs typeface="FUTURA MEDIUM" panose="020B0602020204020303" pitchFamily="34" charset="-79"/>
              </a:rPr>
              <a:t> 2001.</a:t>
            </a:r>
          </a:p>
        </p:txBody>
      </p:sp>
      <p:sp>
        <p:nvSpPr>
          <p:cNvPr id="13" name="TextBox 12">
            <a:extLst>
              <a:ext uri="{FF2B5EF4-FFF2-40B4-BE49-F238E27FC236}">
                <a16:creationId xmlns:a16="http://schemas.microsoft.com/office/drawing/2014/main" id="{F1CFF8DE-F9AD-2049-89FB-B930C5B72B21}"/>
              </a:ext>
            </a:extLst>
          </p:cNvPr>
          <p:cNvSpPr txBox="1"/>
          <p:nvPr userDrawn="1"/>
        </p:nvSpPr>
        <p:spPr>
          <a:xfrm>
            <a:off x="5033913" y="6289627"/>
            <a:ext cx="74806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TRETH AC YSWIRIANT GWLADOL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pic>
        <p:nvPicPr>
          <p:cNvPr id="3" name="Picture 2">
            <a:extLst>
              <a:ext uri="{FF2B5EF4-FFF2-40B4-BE49-F238E27FC236}">
                <a16:creationId xmlns:a16="http://schemas.microsoft.com/office/drawing/2014/main" id="{24735386-4ADD-B547-8C18-BA3813CC196C}"/>
              </a:ext>
            </a:extLst>
          </p:cNvPr>
          <p:cNvPicPr>
            <a:picLocks noChangeAspect="1"/>
          </p:cNvPicPr>
          <p:nvPr userDrawn="1"/>
        </p:nvPicPr>
        <p:blipFill rotWithShape="1">
          <a:blip r:embed="rId3"/>
          <a:srcRect l="27896"/>
          <a:stretch/>
        </p:blipFill>
        <p:spPr>
          <a:xfrm>
            <a:off x="5487788" y="0"/>
            <a:ext cx="6704212" cy="6224648"/>
          </a:xfrm>
          <a:prstGeom prst="rect">
            <a:avLst/>
          </a:prstGeom>
        </p:spPr>
      </p:pic>
    </p:spTree>
    <p:extLst>
      <p:ext uri="{BB962C8B-B14F-4D97-AF65-F5344CB8AC3E}">
        <p14:creationId xmlns:p14="http://schemas.microsoft.com/office/powerpoint/2010/main" val="7971158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HUNANGYFLOGEDIG</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315806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11" name="Rectangle 10">
            <a:extLst>
              <a:ext uri="{FF2B5EF4-FFF2-40B4-BE49-F238E27FC236}">
                <a16:creationId xmlns:a16="http://schemas.microsoft.com/office/drawing/2014/main" id="{0774E366-E973-6440-A703-E6F3EC24C247}"/>
              </a:ext>
            </a:extLst>
          </p:cNvPr>
          <p:cNvSpPr/>
          <p:nvPr userDrawn="1"/>
        </p:nvSpPr>
        <p:spPr>
          <a:xfrm>
            <a:off x="531567" y="1315811"/>
            <a:ext cx="5241856"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fusnes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cyfrifoldeb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lwyddiannau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fethiannau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gontractwr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annibynnol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sefydliad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busnes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aelodau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staff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gwasanaeth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hyblygrwydd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faint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elwa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gyflogeion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tâl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gwyliau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dâl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salwch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bandiau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berthnasol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2" name="Rectangle 11">
            <a:extLst>
              <a:ext uri="{FF2B5EF4-FFF2-40B4-BE49-F238E27FC236}">
                <a16:creationId xmlns:a16="http://schemas.microsoft.com/office/drawing/2014/main" id="{FCE937AC-17FF-824E-817A-FAB852C912BC}"/>
              </a:ext>
            </a:extLst>
          </p:cNvPr>
          <p:cNvSpPr/>
          <p:nvPr userDrawn="1"/>
        </p:nvSpPr>
        <p:spPr>
          <a:xfrm>
            <a:off x="5983357" y="1315811"/>
            <a:ext cx="5582477" cy="4247317"/>
          </a:xfrm>
          <a:prstGeom prst="rect">
            <a:avLst/>
          </a:prstGeom>
        </p:spPr>
        <p:txBody>
          <a:bodyPr wrap="square">
            <a:spAutoFit/>
          </a:bodyPr>
          <a:lstStyle/>
          <a:p>
            <a:pPr algn="l"/>
            <a:r>
              <a:rPr lang="en-GB" b="1" i="0" dirty="0" err="1">
                <a:solidFill>
                  <a:srgbClr val="00303C"/>
                </a:solidFill>
                <a:effectLst/>
                <a:latin typeface="Futura" panose="020B0602020204020303" pitchFamily="34" charset="-79"/>
                <a:cs typeface="Futura" panose="020B0602020204020303" pitchFamily="34" charset="-79"/>
              </a:rPr>
              <a:t>Incwm</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busnes</a:t>
            </a:r>
            <a:r>
              <a:rPr lang="en-GB" b="1" i="0" dirty="0">
                <a:solidFill>
                  <a:srgbClr val="00303C"/>
                </a:solidFill>
                <a:effectLst/>
                <a:latin typeface="Futura" panose="020B0602020204020303" pitchFamily="34" charset="-79"/>
                <a:cs typeface="Futura" panose="020B0602020204020303" pitchFamily="34" charset="-79"/>
              </a:rPr>
              <a:t> – </a:t>
            </a:r>
            <a:r>
              <a:rPr lang="en-GB" b="1" i="0" dirty="0" err="1">
                <a:solidFill>
                  <a:srgbClr val="00303C"/>
                </a:solidFill>
                <a:effectLst/>
                <a:latin typeface="Futura" panose="020B0602020204020303" pitchFamily="34" charset="-79"/>
                <a:cs typeface="Futura" panose="020B0602020204020303" pitchFamily="34" charset="-79"/>
              </a:rPr>
              <a:t>Treuliau</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busnes</a:t>
            </a:r>
            <a:r>
              <a:rPr lang="en-GB" b="1" i="0" dirty="0">
                <a:solidFill>
                  <a:srgbClr val="00303C"/>
                </a:solidFill>
                <a:effectLst/>
                <a:latin typeface="Futura" panose="020B0602020204020303" pitchFamily="34" charset="-79"/>
                <a:cs typeface="Futura" panose="020B0602020204020303" pitchFamily="34" charset="-79"/>
              </a:rPr>
              <a:t> = </a:t>
            </a:r>
            <a:r>
              <a:rPr lang="en-GB" b="1" i="0" dirty="0" err="1">
                <a:solidFill>
                  <a:srgbClr val="00303C"/>
                </a:solidFill>
                <a:effectLst/>
                <a:latin typeface="Futura" panose="020B0602020204020303" pitchFamily="34" charset="-79"/>
                <a:cs typeface="Futura" panose="020B0602020204020303" pitchFamily="34" charset="-79"/>
              </a:rPr>
              <a:t>Elw</a:t>
            </a:r>
            <a:endParaRPr lang="en-GB" b="1" i="0" dirty="0">
              <a:solidFill>
                <a:srgbClr val="00303C"/>
              </a:solidFill>
              <a:effectLst/>
              <a:latin typeface="Futura" panose="020B0602020204020303" pitchFamily="34" charset="-79"/>
              <a:cs typeface="Futura" panose="020B0602020204020303" pitchFamily="34" charset="-79"/>
            </a:endParaRPr>
          </a:p>
          <a:p>
            <a:pPr algn="l"/>
            <a:endParaRPr lang="en-GB" b="0" i="0" dirty="0">
              <a:solidFill>
                <a:srgbClr val="00303C"/>
              </a:solidFill>
              <a:effectLst/>
              <a:latin typeface="Futura" panose="020B0602020204020303" pitchFamily="34" charset="-79"/>
              <a:cs typeface="Futura" panose="020B0602020204020303" pitchFamily="34" charset="-79"/>
            </a:endParaRPr>
          </a:p>
          <a:p>
            <a:pPr algn="l"/>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busnes</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arian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cael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a:t>
            </a:r>
            <a:r>
              <a:rPr lang="en-GB" b="0" i="0" dirty="0">
                <a:solidFill>
                  <a:srgbClr val="00303C"/>
                </a:solidFill>
                <a:effectLst/>
                <a:latin typeface="Futura" panose="020B0602020204020303" pitchFamily="34" charset="-79"/>
                <a:cs typeface="Futura" panose="020B0602020204020303" pitchFamily="34" charset="-79"/>
              </a:rPr>
              <a:t> chi </a:t>
            </a:r>
            <a:r>
              <a:rPr lang="en-GB" b="0" i="0" dirty="0" err="1">
                <a:solidFill>
                  <a:srgbClr val="00303C"/>
                </a:solidFill>
                <a:effectLst/>
                <a:latin typeface="Futura" panose="020B0602020204020303" pitchFamily="34" charset="-79"/>
                <a:cs typeface="Futura" panose="020B0602020204020303" pitchFamily="34" charset="-79"/>
              </a:rPr>
              <a:t>gan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cwsmeriaid</a:t>
            </a:r>
            <a:r>
              <a:rPr lang="en-GB" b="0" i="0" dirty="0">
                <a:solidFill>
                  <a:srgbClr val="00303C"/>
                </a:solidFill>
                <a:effectLst/>
                <a:latin typeface="Futura" panose="020B0602020204020303" pitchFamily="34" charset="-79"/>
                <a:cs typeface="Futura" panose="020B0602020204020303" pitchFamily="34" charset="-79"/>
              </a:rPr>
              <a:t>. Er </a:t>
            </a:r>
            <a:r>
              <a:rPr lang="en-GB" b="0" i="0" dirty="0" err="1">
                <a:solidFill>
                  <a:srgbClr val="00303C"/>
                </a:solidFill>
                <a:effectLst/>
                <a:latin typeface="Futura" panose="020B0602020204020303" pitchFamily="34" charset="-79"/>
                <a:cs typeface="Futura" panose="020B0602020204020303" pitchFamily="34" charset="-79"/>
              </a:rPr>
              <a:t>enghraifft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busnes</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glanhäwr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ffenestri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holl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arian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cael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iddo</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gwsmeriaid</a:t>
            </a:r>
            <a:r>
              <a:rPr lang="en-GB" b="0" i="0" dirty="0">
                <a:solidFill>
                  <a:srgbClr val="00303C"/>
                </a:solidFill>
                <a:effectLst/>
                <a:latin typeface="Futura" panose="020B0602020204020303" pitchFamily="34" charset="-79"/>
                <a:cs typeface="Futura" panose="020B0602020204020303" pitchFamily="34" charset="-79"/>
              </a:rPr>
              <a:t> am </a:t>
            </a:r>
            <a:r>
              <a:rPr lang="en-GB" b="0" i="0" dirty="0" err="1">
                <a:solidFill>
                  <a:srgbClr val="00303C"/>
                </a:solidFill>
                <a:effectLst/>
                <a:latin typeface="Futura" panose="020B0602020204020303" pitchFamily="34" charset="-79"/>
                <a:cs typeface="Futura" panose="020B0602020204020303" pitchFamily="34" charset="-79"/>
              </a:rPr>
              <a:t>lanhau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ffenestri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hyd</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flwyddyn</a:t>
            </a:r>
            <a:r>
              <a:rPr lang="en-GB" b="0" i="0" dirty="0">
                <a:solidFill>
                  <a:srgbClr val="00303C"/>
                </a:solidFill>
                <a:effectLst/>
                <a:latin typeface="Futura" panose="020B0602020204020303" pitchFamily="34" charset="-79"/>
                <a:cs typeface="Futura" panose="020B0602020204020303" pitchFamily="34" charset="-79"/>
              </a:rPr>
              <a:t>.</a:t>
            </a:r>
          </a:p>
          <a:p>
            <a:pPr algn="l"/>
            <a:endParaRPr lang="en-GB" b="0" i="0" dirty="0">
              <a:solidFill>
                <a:srgbClr val="00303C"/>
              </a:solidFill>
              <a:effectLst/>
              <a:latin typeface="Futura" panose="020B0602020204020303" pitchFamily="34" charset="-79"/>
              <a:cs typeface="Futura" panose="020B0602020204020303" pitchFamily="34" charset="-79"/>
            </a:endParaRPr>
          </a:p>
          <a:p>
            <a:pPr algn="l"/>
            <a:r>
              <a:rPr lang="en-GB" b="0" i="0" dirty="0" err="1">
                <a:solidFill>
                  <a:srgbClr val="00303C"/>
                </a:solidFill>
                <a:effectLst/>
                <a:latin typeface="Futura" panose="020B0602020204020303" pitchFamily="34" charset="-79"/>
                <a:cs typeface="Futura" panose="020B0602020204020303" pitchFamily="34" charset="-79"/>
              </a:rPr>
              <a:t>Treuliau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busnes</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costau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rydych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mynd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iddynt</a:t>
            </a:r>
            <a:r>
              <a:rPr lang="en-GB" b="0" i="0" dirty="0">
                <a:solidFill>
                  <a:srgbClr val="00303C"/>
                </a:solidFill>
                <a:effectLst/>
                <a:latin typeface="Futura" panose="020B0602020204020303" pitchFamily="34" charset="-79"/>
                <a:cs typeface="Futura" panose="020B0602020204020303" pitchFamily="34" charset="-79"/>
              </a:rPr>
              <a:t> er </a:t>
            </a:r>
            <a:r>
              <a:rPr lang="en-GB" b="0" i="0" dirty="0" err="1">
                <a:solidFill>
                  <a:srgbClr val="00303C"/>
                </a:solidFill>
                <a:effectLst/>
                <a:latin typeface="Futura" panose="020B0602020204020303" pitchFamily="34" charset="-79"/>
                <a:cs typeface="Futura" panose="020B0602020204020303" pitchFamily="34" charset="-79"/>
              </a:rPr>
              <a:t>mwyn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cynnal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busnes</a:t>
            </a:r>
            <a:r>
              <a:rPr lang="en-GB" b="0" i="0" dirty="0">
                <a:solidFill>
                  <a:srgbClr val="00303C"/>
                </a:solidFill>
                <a:effectLst/>
                <a:latin typeface="Futura" panose="020B0602020204020303" pitchFamily="34" charset="-79"/>
                <a:cs typeface="Futura" panose="020B0602020204020303" pitchFamily="34" charset="-79"/>
              </a:rPr>
              <a:t>. O ran y </a:t>
            </a:r>
            <a:r>
              <a:rPr lang="en-GB" b="0" i="0" dirty="0" err="1">
                <a:solidFill>
                  <a:srgbClr val="00303C"/>
                </a:solidFill>
                <a:effectLst/>
                <a:latin typeface="Futura" panose="020B0602020204020303" pitchFamily="34" charset="-79"/>
                <a:cs typeface="Futura" panose="020B0602020204020303" pitchFamily="34" charset="-79"/>
              </a:rPr>
              <a:t>glanhäwr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ffenestri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fe</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allai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fod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gost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cynnal</a:t>
            </a:r>
            <a:r>
              <a:rPr lang="en-GB" b="0" i="0" dirty="0">
                <a:solidFill>
                  <a:srgbClr val="00303C"/>
                </a:solidFill>
                <a:effectLst/>
                <a:latin typeface="Futura" panose="020B0602020204020303" pitchFamily="34" charset="-79"/>
                <a:cs typeface="Futura" panose="020B0602020204020303" pitchFamily="34" charset="-79"/>
              </a:rPr>
              <a:t> fan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deunyddiau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angenrheidiol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lanhau’r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ffenestri</a:t>
            </a:r>
            <a:r>
              <a:rPr lang="en-GB" b="0" i="0" dirty="0">
                <a:solidFill>
                  <a:srgbClr val="00303C"/>
                </a:solidFill>
                <a:effectLst/>
                <a:latin typeface="Futura" panose="020B0602020204020303" pitchFamily="34" charset="-79"/>
                <a:cs typeface="Futura" panose="020B0602020204020303" pitchFamily="34" charset="-79"/>
              </a:rPr>
              <a:t>.</a:t>
            </a:r>
          </a:p>
          <a:p>
            <a:pPr algn="l"/>
            <a:r>
              <a:rPr lang="en-GB" b="0" i="0" dirty="0">
                <a:solidFill>
                  <a:srgbClr val="00303C"/>
                </a:solidFill>
                <a:effectLst/>
                <a:latin typeface="Futura" panose="020B0602020204020303" pitchFamily="34" charset="-79"/>
                <a:cs typeface="Futura" panose="020B0602020204020303" pitchFamily="34" charset="-79"/>
              </a:rPr>
              <a:t>Pan </a:t>
            </a:r>
            <a:r>
              <a:rPr lang="en-GB" b="0" i="0" dirty="0" err="1">
                <a:solidFill>
                  <a:srgbClr val="00303C"/>
                </a:solidFill>
                <a:effectLst/>
                <a:latin typeface="Futura" panose="020B0602020204020303" pitchFamily="34" charset="-79"/>
                <a:cs typeface="Futura" panose="020B0602020204020303" pitchFamily="34" charset="-79"/>
              </a:rPr>
              <a:t>fydd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elw</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wedi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cael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gyfrifo</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caiff</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ddefnyddio’r</a:t>
            </a:r>
            <a:r>
              <a:rPr lang="en-GB" b="0" i="0" dirty="0">
                <a:solidFill>
                  <a:srgbClr val="00303C"/>
                </a:solidFill>
                <a:effectLst/>
                <a:latin typeface="Futura" panose="020B0602020204020303" pitchFamily="34" charset="-79"/>
                <a:cs typeface="Futura" panose="020B0602020204020303" pitchFamily="34" charset="-79"/>
              </a:rPr>
              <a:t> un </a:t>
            </a:r>
            <a:r>
              <a:rPr lang="en-GB" b="0" i="0" dirty="0" err="1">
                <a:solidFill>
                  <a:srgbClr val="00303C"/>
                </a:solidFill>
                <a:effectLst/>
                <a:latin typeface="Futura" panose="020B0602020204020303" pitchFamily="34" charset="-79"/>
                <a:cs typeface="Futura" panose="020B0602020204020303" pitchFamily="34" charset="-79"/>
              </a:rPr>
              <a:t>bandiau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rydyn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ni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wedi’u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gweld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o’r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blaen</a:t>
            </a:r>
            <a:r>
              <a:rPr lang="en-GB" b="0" i="0" dirty="0">
                <a:solidFill>
                  <a:srgbClr val="00303C"/>
                </a:solidFill>
                <a:effectLst/>
                <a:latin typeface="Futura" panose="020B0602020204020303" pitchFamily="34" charset="-79"/>
                <a:cs typeface="Futura" panose="020B0602020204020303" pitchFamily="34" charset="-79"/>
              </a:rPr>
              <a:t>.</a:t>
            </a:r>
          </a:p>
        </p:txBody>
      </p:sp>
      <p:sp>
        <p:nvSpPr>
          <p:cNvPr id="16" name="TextBox 15">
            <a:extLst>
              <a:ext uri="{FF2B5EF4-FFF2-40B4-BE49-F238E27FC236}">
                <a16:creationId xmlns:a16="http://schemas.microsoft.com/office/drawing/2014/main" id="{64B4379F-1B98-7042-A115-EFB16A44D508}"/>
              </a:ext>
            </a:extLst>
          </p:cNvPr>
          <p:cNvSpPr txBox="1"/>
          <p:nvPr userDrawn="1"/>
        </p:nvSpPr>
        <p:spPr>
          <a:xfrm>
            <a:off x="6721311" y="6289627"/>
            <a:ext cx="57932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HUNANGYFLOGEDIG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62280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9A11D5B-B091-EC46-A0DB-CEEEF4D00BE5}"/>
              </a:ext>
            </a:extLst>
          </p:cNvPr>
          <p:cNvSpPr/>
          <p:nvPr userDrawn="1"/>
        </p:nvSpPr>
        <p:spPr>
          <a:xfrm>
            <a:off x="503583" y="496573"/>
            <a:ext cx="5181600" cy="3139321"/>
          </a:xfrm>
          <a:prstGeom prst="rect">
            <a:avLst/>
          </a:prstGeom>
        </p:spPr>
        <p:txBody>
          <a:bodyPr wrap="square">
            <a:spAutoFit/>
          </a:bodyPr>
          <a:lstStyle/>
          <a:p>
            <a:pPr algn="l"/>
            <a:r>
              <a:rPr lang="en-GB" b="0" i="0" dirty="0">
                <a:solidFill>
                  <a:srgbClr val="00303C"/>
                </a:solidFill>
                <a:effectLst/>
                <a:latin typeface="Futura" panose="020B0602020204020303" pitchFamily="34" charset="-79"/>
                <a:cs typeface="Futura" panose="020B0602020204020303" pitchFamily="34" charset="-79"/>
              </a:rPr>
              <a:t>Mae </a:t>
            </a:r>
            <a:r>
              <a:rPr lang="en-GB" b="0" i="0" dirty="0" err="1">
                <a:solidFill>
                  <a:srgbClr val="00303C"/>
                </a:solidFill>
                <a:effectLst/>
                <a:latin typeface="Futura" panose="020B0602020204020303" pitchFamily="34" charset="-79"/>
                <a:cs typeface="Futura" panose="020B0602020204020303" pitchFamily="34" charset="-79"/>
              </a:rPr>
              <a:t>pobl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hunangyflogedig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Yswiriant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Gwladol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hefyd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trwy</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Ffurflen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Hunanasesu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2021/22, </a:t>
            </a:r>
            <a:r>
              <a:rPr lang="en-GB" b="0" i="0" dirty="0" err="1">
                <a:solidFill>
                  <a:srgbClr val="00303C"/>
                </a:solidFill>
                <a:effectLst/>
                <a:latin typeface="Futura" panose="020B0602020204020303" pitchFamily="34" charset="-79"/>
                <a:cs typeface="Futura" panose="020B0602020204020303" pitchFamily="34" charset="-79"/>
              </a:rPr>
              <a:t>mae</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fath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i’w</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a:t>
            </a:r>
            <a:r>
              <a:rPr lang="en-GB" b="0" i="0" dirty="0">
                <a:solidFill>
                  <a:srgbClr val="00303C"/>
                </a:solidFill>
                <a:effectLst/>
                <a:latin typeface="Futura" panose="020B0602020204020303" pitchFamily="34" charset="-79"/>
                <a:cs typeface="Futura"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err="1">
                <a:solidFill>
                  <a:srgbClr val="00303C"/>
                </a:solidFill>
                <a:effectLst/>
                <a:latin typeface="Futura" panose="020B0602020204020303" pitchFamily="34" charset="-79"/>
                <a:ea typeface="+mn-ea"/>
                <a:cs typeface="Futura" panose="020B0602020204020303" pitchFamily="34" charset="-79"/>
              </a:rPr>
              <a:t>Yswiriant</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Gwladol</a:t>
            </a:r>
            <a:r>
              <a:rPr lang="en-GB" sz="1800" b="1" i="0" kern="1200" dirty="0">
                <a:solidFill>
                  <a:srgbClr val="00303C"/>
                </a:solidFill>
                <a:effectLst/>
                <a:latin typeface="Futura" panose="020B0602020204020303" pitchFamily="34" charset="-79"/>
                <a:ea typeface="+mn-ea"/>
                <a:cs typeface="Futura" panose="020B0602020204020303" pitchFamily="34" charset="-79"/>
              </a:rPr>
              <a:t> Dosbarth 2 </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cyfradd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sefydlog</a:t>
            </a:r>
            <a:r>
              <a:rPr lang="en-GB" sz="1800" b="0" i="0" kern="1200" dirty="0">
                <a:solidFill>
                  <a:srgbClr val="00303C"/>
                </a:solidFill>
                <a:effectLst/>
                <a:latin typeface="Futura" panose="020B0602020204020303" pitchFamily="34" charset="-79"/>
                <a:ea typeface="+mn-ea"/>
                <a:cs typeface="Futura" panose="020B0602020204020303" pitchFamily="34" charset="-79"/>
              </a:rPr>
              <a:t> o £3.05 </a:t>
            </a:r>
            <a:r>
              <a:rPr lang="en-GB" sz="1800" b="0" i="0" kern="1200" dirty="0" err="1">
                <a:solidFill>
                  <a:srgbClr val="00303C"/>
                </a:solidFill>
                <a:effectLst/>
                <a:latin typeface="Futura" panose="020B0602020204020303" pitchFamily="34" charset="-79"/>
                <a:ea typeface="+mn-ea"/>
                <a:cs typeface="Futura" panose="020B0602020204020303" pitchFamily="34" charset="-79"/>
              </a:rPr>
              <a:t>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wythnos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elw’n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uwch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na</a:t>
            </a:r>
            <a:r>
              <a:rPr lang="en-GB" sz="1800" b="0" i="0" kern="1200" dirty="0">
                <a:solidFill>
                  <a:srgbClr val="00303C"/>
                </a:solidFill>
                <a:effectLst/>
                <a:latin typeface="Futura" panose="020B0602020204020303" pitchFamily="34" charset="-79"/>
                <a:ea typeface="+mn-ea"/>
                <a:cs typeface="Futura" panose="020B0602020204020303" pitchFamily="34" charset="-79"/>
              </a:rPr>
              <a:t> £6,515 a </a:t>
            </a:r>
            <a:r>
              <a:rPr lang="en-GB" sz="1800" b="0" i="0" kern="1200" dirty="0" err="1">
                <a:solidFill>
                  <a:srgbClr val="00303C"/>
                </a:solidFill>
                <a:effectLst/>
                <a:latin typeface="Futura" panose="020B0602020204020303" pitchFamily="34" charset="-79"/>
                <a:ea typeface="+mn-ea"/>
                <a:cs typeface="Futura" panose="020B0602020204020303" pitchFamily="34" charset="-79"/>
              </a:rPr>
              <a:t>mwy</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1" i="0" kern="1200" dirty="0" err="1">
                <a:solidFill>
                  <a:srgbClr val="00303C"/>
                </a:solidFill>
                <a:effectLst/>
                <a:latin typeface="Futura" panose="020B0602020204020303" pitchFamily="34" charset="-79"/>
                <a:ea typeface="+mn-ea"/>
                <a:cs typeface="Futura" panose="020B0602020204020303" pitchFamily="34" charset="-79"/>
              </a:rPr>
              <a:t>Yswiriant</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Gwladol</a:t>
            </a:r>
            <a:r>
              <a:rPr lang="en-GB" sz="1800" b="1" i="0" kern="1200" dirty="0">
                <a:solidFill>
                  <a:srgbClr val="00303C"/>
                </a:solidFill>
                <a:effectLst/>
                <a:latin typeface="Futura" panose="020B0602020204020303" pitchFamily="34" charset="-79"/>
                <a:ea typeface="+mn-ea"/>
                <a:cs typeface="Futura" panose="020B0602020204020303" pitchFamily="34" charset="-79"/>
              </a:rPr>
              <a:t> Dosbarth 4 </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seiliedig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elw</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busnes</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isod</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p:txBody>
      </p:sp>
      <p:sp>
        <p:nvSpPr>
          <p:cNvPr id="3" name="Rectangle 2">
            <a:extLst>
              <a:ext uri="{FF2B5EF4-FFF2-40B4-BE49-F238E27FC236}">
                <a16:creationId xmlns:a16="http://schemas.microsoft.com/office/drawing/2014/main" id="{98E50AD4-0AAE-CC40-BE4A-DB408E161BCD}"/>
              </a:ext>
            </a:extLst>
          </p:cNvPr>
          <p:cNvSpPr/>
          <p:nvPr userDrawn="1"/>
        </p:nvSpPr>
        <p:spPr>
          <a:xfrm>
            <a:off x="5933661" y="496573"/>
            <a:ext cx="5754756" cy="452431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didynnu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mis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weld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thalu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slip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lenwi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Ffurflen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Hunanasesu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dweud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llywodraeth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treuliau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busnes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llywodraeth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thalu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RHYBUDD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lawer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rywun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sicrhau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neilltu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fil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dim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gyffredinol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30%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bopeth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neilltu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sicrhau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ddyledus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pic>
        <p:nvPicPr>
          <p:cNvPr id="7" name="Picture 6">
            <a:extLst>
              <a:ext uri="{FF2B5EF4-FFF2-40B4-BE49-F238E27FC236}">
                <a16:creationId xmlns:a16="http://schemas.microsoft.com/office/drawing/2014/main" id="{85805AEC-3327-DA4C-84C4-4CF4740BF5B9}"/>
              </a:ext>
            </a:extLst>
          </p:cNvPr>
          <p:cNvPicPr>
            <a:picLocks noChangeAspect="1"/>
          </p:cNvPicPr>
          <p:nvPr userDrawn="1"/>
        </p:nvPicPr>
        <p:blipFill>
          <a:blip r:embed="rId2"/>
          <a:stretch>
            <a:fillRect/>
          </a:stretch>
        </p:blipFill>
        <p:spPr>
          <a:xfrm>
            <a:off x="613562" y="3835488"/>
            <a:ext cx="4853984" cy="1381725"/>
          </a:xfrm>
          <a:prstGeom prst="rect">
            <a:avLst/>
          </a:prstGeom>
        </p:spPr>
      </p:pic>
      <p:sp>
        <p:nvSpPr>
          <p:cNvPr id="11" name="TextBox 10">
            <a:extLst>
              <a:ext uri="{FF2B5EF4-FFF2-40B4-BE49-F238E27FC236}">
                <a16:creationId xmlns:a16="http://schemas.microsoft.com/office/drawing/2014/main" id="{E2891BD6-69FC-8B48-AEDB-956146783322}"/>
              </a:ext>
            </a:extLst>
          </p:cNvPr>
          <p:cNvSpPr txBox="1"/>
          <p:nvPr userDrawn="1"/>
        </p:nvSpPr>
        <p:spPr>
          <a:xfrm>
            <a:off x="6721311" y="6289627"/>
            <a:ext cx="57932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HUNANGYFLOGEDIG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272918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CDEF939-AAB8-DC47-982B-0FC9B1499854}"/>
              </a:ext>
            </a:extLst>
          </p:cNvPr>
          <p:cNvSpPr/>
          <p:nvPr userDrawn="1"/>
        </p:nvSpPr>
        <p:spPr>
          <a:xfrm>
            <a:off x="6828183" y="-16952"/>
            <a:ext cx="53638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A720AB-B5B2-CD4D-AAD7-F35476C7800B}"/>
              </a:ext>
            </a:extLst>
          </p:cNvPr>
          <p:cNvSpPr/>
          <p:nvPr userDrawn="1"/>
        </p:nvSpPr>
        <p:spPr>
          <a:xfrm>
            <a:off x="533400" y="395694"/>
            <a:ext cx="11244470" cy="830997"/>
          </a:xfrm>
          <a:prstGeom prst="rect">
            <a:avLst/>
          </a:prstGeom>
        </p:spPr>
        <p:txBody>
          <a:bodyPr wrap="square">
            <a:spAutoFit/>
          </a:bodyPr>
          <a:lstStyle/>
          <a:p>
            <a:r>
              <a:rPr lang="en-GB" sz="2400" b="0" dirty="0" err="1">
                <a:solidFill>
                  <a:srgbClr val="188785"/>
                </a:solidFill>
                <a:effectLst/>
                <a:latin typeface="Futura Medium" panose="020B0602020204020303" pitchFamily="34" charset="-79"/>
                <a:cs typeface="Futura Medium" panose="020B0602020204020303" pitchFamily="34" charset="-79"/>
              </a:rPr>
              <a:t>Enghraifft</a:t>
            </a:r>
            <a:r>
              <a:rPr lang="en-GB" sz="2400" b="0" dirty="0">
                <a:solidFill>
                  <a:srgbClr val="188785"/>
                </a:solidFill>
                <a:effectLst/>
                <a:latin typeface="Futura Medium" panose="020B0602020204020303" pitchFamily="34" charset="-79"/>
                <a:cs typeface="Futura Medium" panose="020B0602020204020303" pitchFamily="34" charset="-79"/>
              </a:rPr>
              <a:t> </a:t>
            </a:r>
            <a:r>
              <a:rPr lang="en-GB" sz="2400" b="0" dirty="0" err="1">
                <a:solidFill>
                  <a:srgbClr val="188785"/>
                </a:solidFill>
                <a:effectLst/>
                <a:latin typeface="Futura Medium" panose="020B0602020204020303" pitchFamily="34" charset="-79"/>
                <a:cs typeface="Futura Medium" panose="020B0602020204020303" pitchFamily="34" charset="-79"/>
              </a:rPr>
              <a:t>ymarferol</a:t>
            </a:r>
            <a:endParaRPr lang="en-GB" sz="2400" b="0" dirty="0">
              <a:solidFill>
                <a:srgbClr val="188785"/>
              </a:solidFill>
              <a:effectLst/>
              <a:latin typeface="Futura Medium" panose="020B0602020204020303" pitchFamily="34" charset="-79"/>
              <a:cs typeface="Futura Medium" panose="020B0602020204020303" pitchFamily="34" charset="-79"/>
            </a:endParaRPr>
          </a:p>
          <a:p>
            <a:endParaRPr lang="en-GB" sz="2400" dirty="0">
              <a:solidFill>
                <a:srgbClr val="188785"/>
              </a:solidFill>
              <a:effectLst/>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17E5D34F-DEDB-3544-BF30-1E5AF25904AF}"/>
              </a:ext>
            </a:extLst>
          </p:cNvPr>
          <p:cNvSpPr/>
          <p:nvPr userDrawn="1"/>
        </p:nvSpPr>
        <p:spPr>
          <a:xfrm>
            <a:off x="533400" y="1658747"/>
            <a:ext cx="6062750" cy="3970318"/>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Garddwr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blynyddol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£22,500</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Dosbarth 2 – £3.05 x 52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b="1" i="0" kern="1200" dirty="0">
                <a:solidFill>
                  <a:srgbClr val="00303C"/>
                </a:solidFill>
                <a:effectLst/>
                <a:latin typeface="Futura" panose="020B0602020204020303" pitchFamily="34" charset="-79"/>
                <a:ea typeface="+mn-ea"/>
                <a:cs typeface="Futura" panose="020B0602020204020303" pitchFamily="34" charset="-79"/>
              </a:rPr>
              <a:t>= £158.60</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ogystal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Dosbarth 4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£9,568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cyntaf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£0</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9%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£12,932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weddill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elw</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1" i="0" kern="1200" dirty="0">
                <a:solidFill>
                  <a:srgbClr val="00303C"/>
                </a:solidFill>
                <a:effectLst/>
                <a:latin typeface="Futura" panose="020B0602020204020303" pitchFamily="34" charset="-79"/>
                <a:ea typeface="+mn-ea"/>
                <a:cs typeface="Futura" panose="020B0602020204020303" pitchFamily="34" charset="-79"/>
              </a:rPr>
              <a:t>= £1,163.88</a:t>
            </a:r>
          </a:p>
          <a:p>
            <a:br>
              <a:rPr lang="en-GB" sz="1800" kern="1200" dirty="0">
                <a:solidFill>
                  <a:srgbClr val="00303C"/>
                </a:solidFill>
                <a:effectLst/>
                <a:latin typeface="Futura Medium" panose="020B0602020204020303" pitchFamily="34" charset="-79"/>
                <a:ea typeface="+mn-ea"/>
                <a:cs typeface="Futura Medium" panose="020B0602020204020303" pitchFamily="34" charset="-79"/>
              </a:rPr>
            </a:b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digon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elw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trothwy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uchaf</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Cyfanswm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£158.60 + £1,163.88</a:t>
            </a:r>
          </a:p>
          <a:p>
            <a:r>
              <a:rPr lang="en-GB" sz="1800" b="1" i="0" kern="1200" dirty="0">
                <a:solidFill>
                  <a:srgbClr val="00303C"/>
                </a:solidFill>
                <a:effectLst/>
                <a:latin typeface="Futura" panose="020B0602020204020303" pitchFamily="34" charset="-79"/>
                <a:ea typeface="+mn-ea"/>
                <a:cs typeface="Futura" panose="020B0602020204020303" pitchFamily="34" charset="-79"/>
              </a:rPr>
              <a:t>= £1,322.48</a:t>
            </a:r>
          </a:p>
        </p:txBody>
      </p:sp>
      <p:sp>
        <p:nvSpPr>
          <p:cNvPr id="8" name="Rectangle 7">
            <a:extLst>
              <a:ext uri="{FF2B5EF4-FFF2-40B4-BE49-F238E27FC236}">
                <a16:creationId xmlns:a16="http://schemas.microsoft.com/office/drawing/2014/main" id="{C56DF5C4-EA39-2748-9A52-6799A0183DFA}"/>
              </a:ext>
            </a:extLst>
          </p:cNvPr>
          <p:cNvSpPr/>
          <p:nvPr userDrawn="1"/>
        </p:nvSpPr>
        <p:spPr>
          <a:xfrm>
            <a:off x="533400" y="995594"/>
            <a:ext cx="6281720" cy="369332"/>
          </a:xfrm>
          <a:prstGeom prst="rect">
            <a:avLst/>
          </a:prstGeom>
        </p:spPr>
        <p:txBody>
          <a:bodyPr wrap="non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Faint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canlynol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p:txBody>
      </p:sp>
      <p:cxnSp>
        <p:nvCxnSpPr>
          <p:cNvPr id="19" name="Straight Connector 18">
            <a:extLst>
              <a:ext uri="{FF2B5EF4-FFF2-40B4-BE49-F238E27FC236}">
                <a16:creationId xmlns:a16="http://schemas.microsoft.com/office/drawing/2014/main" id="{0036F65B-8AFF-6144-A4EB-18B8516345CB}"/>
              </a:ext>
            </a:extLst>
          </p:cNvPr>
          <p:cNvCxnSpPr>
            <a:cxnSpLocks/>
          </p:cNvCxnSpPr>
          <p:nvPr userDrawn="1"/>
        </p:nvCxnSpPr>
        <p:spPr>
          <a:xfrm>
            <a:off x="614569" y="1509662"/>
            <a:ext cx="5825988"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4D04E9-D998-A04A-80FD-669D8AEED256}"/>
              </a:ext>
            </a:extLst>
          </p:cNvPr>
          <p:cNvCxnSpPr>
            <a:cxnSpLocks/>
          </p:cNvCxnSpPr>
          <p:nvPr userDrawn="1"/>
        </p:nvCxnSpPr>
        <p:spPr>
          <a:xfrm>
            <a:off x="614569" y="5680867"/>
            <a:ext cx="5756414" cy="0"/>
          </a:xfrm>
          <a:prstGeom prst="line">
            <a:avLst/>
          </a:prstGeom>
          <a:ln w="38100">
            <a:solidFill>
              <a:srgbClr val="F9D5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D02B03F-856E-5345-85EB-41A1338885CB}"/>
              </a:ext>
            </a:extLst>
          </p:cNvPr>
          <p:cNvSpPr txBox="1"/>
          <p:nvPr userDrawn="1"/>
        </p:nvSpPr>
        <p:spPr>
          <a:xfrm>
            <a:off x="6721311" y="6289627"/>
            <a:ext cx="57932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HUNANGYFLOGEDIG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659708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320738"/>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DULLIAU TALU</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742858"/>
            <a:ext cx="2045706"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269969"/>
            <a:ext cx="613265" cy="602958"/>
          </a:xfrm>
          <a:prstGeom prst="rect">
            <a:avLst/>
          </a:prstGeom>
        </p:spPr>
      </p:pic>
      <p:sp>
        <p:nvSpPr>
          <p:cNvPr id="3" name="Rectangle 2">
            <a:extLst>
              <a:ext uri="{FF2B5EF4-FFF2-40B4-BE49-F238E27FC236}">
                <a16:creationId xmlns:a16="http://schemas.microsoft.com/office/drawing/2014/main" id="{F5C0203E-4B3E-E245-AF63-390934DCF631}"/>
              </a:ext>
            </a:extLst>
          </p:cNvPr>
          <p:cNvSpPr/>
          <p:nvPr userDrawn="1"/>
        </p:nvSpPr>
        <p:spPr>
          <a:xfrm>
            <a:off x="531567" y="939650"/>
            <a:ext cx="11057460"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Pan </a:t>
            </a:r>
            <a:r>
              <a:rPr lang="en-GB" dirty="0" err="1">
                <a:solidFill>
                  <a:srgbClr val="00303C"/>
                </a:solidFill>
                <a:effectLst/>
                <a:latin typeface="Futura" panose="020B0602020204020303" pitchFamily="34" charset="-79"/>
                <a:cs typeface="Futura" panose="020B0602020204020303" pitchFamily="34" charset="-79"/>
              </a:rPr>
              <a:t>fyddwch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allech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sawl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ffordd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Dyma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restr</a:t>
            </a:r>
            <a:r>
              <a:rPr lang="en-GB" dirty="0">
                <a:solidFill>
                  <a:srgbClr val="00303C"/>
                </a:solidFill>
                <a:effectLst/>
                <a:latin typeface="Futura" panose="020B0602020204020303" pitchFamily="34" charset="-79"/>
                <a:cs typeface="Futura" panose="020B0602020204020303" pitchFamily="34" charset="-79"/>
              </a:rPr>
              <a:t> o rai </a:t>
            </a:r>
            <a:r>
              <a:rPr lang="en-GB" dirty="0" err="1">
                <a:solidFill>
                  <a:srgbClr val="00303C"/>
                </a:solidFill>
                <a:effectLst/>
                <a:latin typeface="Futura" panose="020B0602020204020303" pitchFamily="34" charset="-79"/>
                <a:cs typeface="Futura" panose="020B0602020204020303" pitchFamily="34" charset="-79"/>
              </a:rPr>
              <a:t>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dulliau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gydag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esboniad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byr</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Tâl</a:t>
            </a:r>
            <a:r>
              <a:rPr lang="en-GB" b="1" dirty="0">
                <a:solidFill>
                  <a:srgbClr val="00303C"/>
                </a:solidFill>
                <a:effectLst/>
                <a:latin typeface="Futura" panose="020B0602020204020303" pitchFamily="34" charset="-79"/>
                <a:cs typeface="Futura" panose="020B0602020204020303" pitchFamily="34" charset="-79"/>
              </a:rPr>
              <a:t>/</a:t>
            </a:r>
            <a:r>
              <a:rPr lang="en-GB" b="1" dirty="0" err="1">
                <a:solidFill>
                  <a:srgbClr val="00303C"/>
                </a:solidFill>
                <a:effectLst/>
                <a:latin typeface="Futura" panose="020B0602020204020303" pitchFamily="34" charset="-79"/>
                <a:cs typeface="Futura" panose="020B0602020204020303" pitchFamily="34" charset="-79"/>
              </a:rPr>
              <a:t>Cyflog</a:t>
            </a:r>
            <a:r>
              <a:rPr lang="en-GB" b="1" dirty="0">
                <a:solidFill>
                  <a:srgbClr val="00303C"/>
                </a:solidFill>
                <a:effectLst/>
                <a:latin typeface="Futura" panose="020B0602020204020303" pitchFamily="34" charset="-79"/>
                <a:cs typeface="Futura" panose="020B0602020204020303" pitchFamily="34" charset="-79"/>
              </a:rPr>
              <a:t> (Wages): </a:t>
            </a:r>
            <a:r>
              <a:rPr lang="en-GB" dirty="0" err="1">
                <a:solidFill>
                  <a:srgbClr val="00303C"/>
                </a:solidFill>
                <a:effectLst/>
                <a:latin typeface="Futura" panose="020B0602020204020303" pitchFamily="34" charset="-79"/>
                <a:cs typeface="Futura" panose="020B0602020204020303" pitchFamily="34" charset="-79"/>
              </a:rPr>
              <a:t>Enillion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fesul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awr</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Cyflog</a:t>
            </a:r>
            <a:r>
              <a:rPr lang="en-GB" b="1" dirty="0">
                <a:solidFill>
                  <a:srgbClr val="00303C"/>
                </a:solidFill>
                <a:effectLst/>
                <a:latin typeface="Futura" panose="020B0602020204020303" pitchFamily="34" charset="-79"/>
                <a:cs typeface="Futura" panose="020B0602020204020303" pitchFamily="34" charset="-79"/>
              </a:rPr>
              <a:t> (Salary): </a:t>
            </a:r>
            <a:r>
              <a:rPr lang="en-GB" dirty="0" err="1">
                <a:solidFill>
                  <a:srgbClr val="00303C"/>
                </a:solidFill>
                <a:effectLst/>
                <a:latin typeface="Futura" panose="020B0602020204020303" pitchFamily="34" charset="-79"/>
                <a:cs typeface="Futura" panose="020B0602020204020303" pitchFamily="34" charset="-79"/>
              </a:rPr>
              <a:t>Enillion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fisol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gyfrif</a:t>
            </a:r>
            <a:r>
              <a:rPr lang="en-GB" dirty="0">
                <a:solidFill>
                  <a:srgbClr val="00303C"/>
                </a:solidFill>
                <a:effectLst/>
                <a:latin typeface="Futura" panose="020B0602020204020303" pitchFamily="34" charset="-79"/>
                <a:cs typeface="Futura" panose="020B0602020204020303" pitchFamily="34" charset="-79"/>
              </a:rPr>
              <a:t> banc neu </a:t>
            </a:r>
            <a:r>
              <a:rPr lang="en-GB" dirty="0" err="1">
                <a:solidFill>
                  <a:srgbClr val="00303C"/>
                </a:solidFill>
                <a:effectLst/>
                <a:latin typeface="Futura" panose="020B0602020204020303" pitchFamily="34" charset="-79"/>
                <a:cs typeface="Futura" panose="020B0602020204020303" pitchFamily="34" charset="-79"/>
              </a:rPr>
              <a:t>gymdeithas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adeiladu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llawer</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swyddi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fyddai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gennych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hawl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goramser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oherwydd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disgwyl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chi </a:t>
            </a:r>
            <a:r>
              <a:rPr lang="en-GB" dirty="0" err="1">
                <a:solidFill>
                  <a:srgbClr val="00303C"/>
                </a:solidFill>
                <a:effectLst/>
                <a:latin typeface="Futura" panose="020B0602020204020303" pitchFamily="34" charset="-79"/>
                <a:cs typeface="Futura" panose="020B0602020204020303" pitchFamily="34" charset="-79"/>
              </a:rPr>
              <a:t>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oriau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ychwanegol</a:t>
            </a:r>
            <a:r>
              <a:rPr lang="en-GB" dirty="0">
                <a:solidFill>
                  <a:srgbClr val="00303C"/>
                </a:solidFill>
                <a:effectLst/>
                <a:latin typeface="Futura" panose="020B0602020204020303" pitchFamily="34" charset="-79"/>
                <a:cs typeface="Futura" panose="020B0602020204020303" pitchFamily="34" charset="-79"/>
              </a:rPr>
              <a:t> pan </a:t>
            </a:r>
            <a:r>
              <a:rPr lang="en-GB" dirty="0" err="1">
                <a:solidFill>
                  <a:srgbClr val="00303C"/>
                </a:solidFill>
                <a:effectLst/>
                <a:latin typeface="Futura" panose="020B0602020204020303" pitchFamily="34" charset="-79"/>
                <a:cs typeface="Futura" panose="020B0602020204020303" pitchFamily="34" charset="-79"/>
              </a:rPr>
              <a:t>fydd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angen</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Comisiwn</a:t>
            </a:r>
            <a:r>
              <a:rPr lang="en-GB" b="1"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wedi’i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seilio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werth</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gwerthiannau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Weithiau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ychwanegol</a:t>
            </a:r>
            <a:r>
              <a:rPr lang="en-GB" dirty="0">
                <a:solidFill>
                  <a:srgbClr val="00303C"/>
                </a:solidFill>
                <a:effectLst/>
                <a:latin typeface="Futura" panose="020B0602020204020303" pitchFamily="34" charset="-79"/>
                <a:cs typeface="Futura" panose="020B0602020204020303" pitchFamily="34" charset="-79"/>
              </a:rPr>
              <a:t> at </a:t>
            </a:r>
            <a:r>
              <a:rPr lang="en-GB" dirty="0" err="1">
                <a:solidFill>
                  <a:srgbClr val="00303C"/>
                </a:solidFill>
                <a:effectLst/>
                <a:latin typeface="Futura" panose="020B0602020204020303" pitchFamily="34" charset="-79"/>
                <a:cs typeface="Futura" panose="020B0602020204020303" pitchFamily="34" charset="-79"/>
              </a:rPr>
              <a:t>gyflog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sylfaenol</a:t>
            </a:r>
            <a:r>
              <a:rPr lang="en-GB" dirty="0">
                <a:solidFill>
                  <a:srgbClr val="00303C"/>
                </a:solidFill>
                <a:effectLst/>
                <a:latin typeface="Futura" panose="020B0602020204020303" pitchFamily="34" charset="-79"/>
                <a:cs typeface="Futura" panose="020B0602020204020303" pitchFamily="34" charset="-79"/>
              </a:rPr>
              <a:t>.</a:t>
            </a:r>
          </a:p>
          <a:p>
            <a:r>
              <a:rPr lang="en-GB" b="1" dirty="0">
                <a:solidFill>
                  <a:srgbClr val="00303C"/>
                </a:solidFill>
                <a:effectLst/>
                <a:latin typeface="Futura" panose="020B0602020204020303" pitchFamily="34" charset="-79"/>
                <a:cs typeface="Futura" panose="020B0602020204020303" pitchFamily="34" charset="-79"/>
              </a:rPr>
              <a:t>Gwaith </a:t>
            </a:r>
            <a:r>
              <a:rPr lang="en-GB" b="1" dirty="0" err="1">
                <a:solidFill>
                  <a:srgbClr val="00303C"/>
                </a:solidFill>
                <a:effectLst/>
                <a:latin typeface="Futura" panose="020B0602020204020303" pitchFamily="34" charset="-79"/>
                <a:cs typeface="Futura" panose="020B0602020204020303" pitchFamily="34" charset="-79"/>
              </a:rPr>
              <a:t>fesul</a:t>
            </a:r>
            <a:r>
              <a:rPr lang="en-GB" b="1" dirty="0">
                <a:solidFill>
                  <a:srgbClr val="00303C"/>
                </a:solidFill>
                <a:effectLst/>
                <a:latin typeface="Futura" panose="020B0602020204020303" pitchFamily="34" charset="-79"/>
                <a:cs typeface="Futura" panose="020B0602020204020303" pitchFamily="34" charset="-79"/>
              </a:rPr>
              <a:t> darn: </a:t>
            </a:r>
            <a:r>
              <a:rPr lang="en-GB" dirty="0" err="1">
                <a:solidFill>
                  <a:srgbClr val="00303C"/>
                </a:solidFill>
                <a:effectLst/>
                <a:latin typeface="Futura" panose="020B0602020204020303" pitchFamily="34" charset="-79"/>
                <a:cs typeface="Futura" panose="020B0602020204020303" pitchFamily="34" charset="-79"/>
              </a:rPr>
              <a:t>Taliad</a:t>
            </a:r>
            <a:r>
              <a:rPr lang="en-GB" dirty="0">
                <a:solidFill>
                  <a:srgbClr val="00303C"/>
                </a:solidFill>
                <a:effectLst/>
                <a:latin typeface="Futura" panose="020B0602020204020303" pitchFamily="34" charset="-79"/>
                <a:cs typeface="Futura" panose="020B0602020204020303" pitchFamily="34" charset="-79"/>
              </a:rPr>
              <a:t> am bob </a:t>
            </a:r>
            <a:r>
              <a:rPr lang="en-GB" dirty="0" err="1">
                <a:solidFill>
                  <a:srgbClr val="00303C"/>
                </a:solidFill>
                <a:effectLst/>
                <a:latin typeface="Futura" panose="020B0602020204020303" pitchFamily="34" charset="-79"/>
                <a:cs typeface="Futura" panose="020B0602020204020303" pitchFamily="34" charset="-79"/>
              </a:rPr>
              <a:t>eitem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chynhyrchu</a:t>
            </a:r>
            <a:r>
              <a:rPr lang="en-GB" dirty="0">
                <a:solidFill>
                  <a:srgbClr val="00303C"/>
                </a:solidFill>
                <a:effectLst/>
                <a:latin typeface="Futura" panose="020B0602020204020303" pitchFamily="34" charset="-79"/>
                <a:cs typeface="Futura" panose="020B0602020204020303" pitchFamily="34" charset="-79"/>
              </a:rPr>
              <a:t>. Po </a:t>
            </a:r>
            <a:r>
              <a:rPr lang="en-GB" dirty="0" err="1">
                <a:solidFill>
                  <a:srgbClr val="00303C"/>
                </a:solidFill>
                <a:effectLst/>
                <a:latin typeface="Futura" panose="020B0602020204020303" pitchFamily="34" charset="-79"/>
                <a:cs typeface="Futura" panose="020B0602020204020303" pitchFamily="34" charset="-79"/>
              </a:rPr>
              <a:t>fwyaf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rydych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gynhyrchu</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mwyaf</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p>
          <a:p>
            <a:r>
              <a:rPr lang="en-GB" b="1" dirty="0" err="1">
                <a:solidFill>
                  <a:srgbClr val="00303C"/>
                </a:solidFill>
                <a:effectLst/>
                <a:latin typeface="Futura" panose="020B0602020204020303" pitchFamily="34" charset="-79"/>
                <a:cs typeface="Futura" panose="020B0602020204020303" pitchFamily="34" charset="-79"/>
              </a:rPr>
              <a:t>Ffïoedd</a:t>
            </a:r>
            <a:r>
              <a:rPr lang="en-GB" b="1"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untro</a:t>
            </a:r>
            <a:r>
              <a:rPr lang="en-GB" dirty="0">
                <a:solidFill>
                  <a:srgbClr val="00303C"/>
                </a:solidFill>
                <a:effectLst/>
                <a:latin typeface="Futura" panose="020B0602020204020303" pitchFamily="34" charset="-79"/>
                <a:cs typeface="Futura" panose="020B0602020204020303" pitchFamily="34" charset="-79"/>
              </a:rPr>
              <a:t> am </a:t>
            </a:r>
            <a:r>
              <a:rPr lang="en-GB" dirty="0" err="1">
                <a:solidFill>
                  <a:srgbClr val="00303C"/>
                </a:solidFill>
                <a:effectLst/>
                <a:latin typeface="Futura" panose="020B0602020204020303" pitchFamily="34" charset="-79"/>
                <a:cs typeface="Futura" panose="020B0602020204020303" pitchFamily="34" charset="-79"/>
              </a:rPr>
              <a:t>wasanaeth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proffesiynol</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Bonws</a:t>
            </a:r>
            <a:r>
              <a:rPr lang="en-GB" b="1"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ychwanegol</a:t>
            </a:r>
            <a:r>
              <a:rPr lang="en-GB" dirty="0">
                <a:solidFill>
                  <a:srgbClr val="00303C"/>
                </a:solidFill>
                <a:effectLst/>
                <a:latin typeface="Futura" panose="020B0602020204020303" pitchFamily="34" charset="-79"/>
                <a:cs typeface="Futura" panose="020B0602020204020303" pitchFamily="34" charset="-79"/>
              </a:rPr>
              <a:t> am </a:t>
            </a:r>
            <a:r>
              <a:rPr lang="en-GB" dirty="0" err="1">
                <a:solidFill>
                  <a:srgbClr val="00303C"/>
                </a:solidFill>
                <a:effectLst/>
                <a:latin typeface="Futura" panose="020B0602020204020303" pitchFamily="34" charset="-79"/>
                <a:cs typeface="Futura" panose="020B0602020204020303" pitchFamily="34" charset="-79"/>
              </a:rPr>
              <a:t>weithio’n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galed</a:t>
            </a:r>
            <a:r>
              <a:rPr lang="en-GB" dirty="0">
                <a:solidFill>
                  <a:srgbClr val="00303C"/>
                </a:solidFill>
                <a:effectLst/>
                <a:latin typeface="Futura" panose="020B0602020204020303" pitchFamily="34" charset="-79"/>
                <a:cs typeface="Futura" panose="020B0602020204020303" pitchFamily="34" charset="-79"/>
              </a:rPr>
              <a:t> neu </a:t>
            </a:r>
            <a:r>
              <a:rPr lang="en-GB" dirty="0" err="1">
                <a:solidFill>
                  <a:srgbClr val="00303C"/>
                </a:solidFill>
                <a:effectLst/>
                <a:latin typeface="Futura" panose="020B0602020204020303" pitchFamily="34" charset="-79"/>
                <a:cs typeface="Futura" panose="020B0602020204020303" pitchFamily="34" charset="-79"/>
              </a:rPr>
              <a:t>gyrraedd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targedau</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Goramser</a:t>
            </a:r>
            <a:r>
              <a:rPr lang="en-GB" b="1" dirty="0">
                <a:solidFill>
                  <a:srgbClr val="00303C"/>
                </a:solidFill>
                <a:effectLst/>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Pan </a:t>
            </a:r>
            <a:r>
              <a:rPr lang="en-GB" dirty="0" err="1">
                <a:solidFill>
                  <a:srgbClr val="00303C"/>
                </a:solidFill>
                <a:effectLst/>
                <a:latin typeface="Futura" panose="020B0602020204020303" pitchFamily="34" charset="-79"/>
                <a:cs typeface="Futura" panose="020B0602020204020303" pitchFamily="34" charset="-79"/>
              </a:rPr>
              <a:t>fyddwch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oriau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hwy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hyn</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nodir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contract, </a:t>
            </a:r>
            <a:r>
              <a:rPr lang="en-GB" dirty="0" err="1">
                <a:solidFill>
                  <a:srgbClr val="00303C"/>
                </a:solidFill>
                <a:effectLst/>
                <a:latin typeface="Futura" panose="020B0602020204020303" pitchFamily="34" charset="-79"/>
                <a:cs typeface="Futura" panose="020B0602020204020303" pitchFamily="34" charset="-79"/>
              </a:rPr>
              <a:t>gallwch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wirfoddoli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weithio’n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hirach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goramser</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hynny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rheol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gyfradd</a:t>
            </a:r>
            <a:r>
              <a:rPr lang="en-GB" dirty="0">
                <a:solidFill>
                  <a:srgbClr val="00303C"/>
                </a:solidFill>
                <a:effectLst/>
                <a:latin typeface="Futura" panose="020B0602020204020303" pitchFamily="34" charset="-79"/>
                <a:cs typeface="Futura" panose="020B0602020204020303" pitchFamily="34" charset="-79"/>
              </a:rPr>
              <a:t> well nag </a:t>
            </a:r>
            <a:r>
              <a:rPr lang="en-GB" dirty="0" err="1">
                <a:solidFill>
                  <a:srgbClr val="00303C"/>
                </a:solidFill>
                <a:effectLst/>
                <a:latin typeface="Futura" panose="020B0602020204020303" pitchFamily="34" charset="-79"/>
                <a:cs typeface="Futura" panose="020B0602020204020303" pitchFamily="34" charset="-79"/>
              </a:rPr>
              <a:t>arfer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amser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dwbl</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Taliad</a:t>
            </a:r>
            <a:r>
              <a:rPr lang="en-GB" b="1" dirty="0">
                <a:solidFill>
                  <a:srgbClr val="00303C"/>
                </a:solidFill>
                <a:effectLst/>
                <a:latin typeface="Futura" panose="020B0602020204020303" pitchFamily="34" charset="-79"/>
                <a:cs typeface="Futura" panose="020B0602020204020303" pitchFamily="34" charset="-79"/>
              </a:rPr>
              <a:t> </a:t>
            </a:r>
            <a:r>
              <a:rPr lang="en-GB" b="1" dirty="0" err="1">
                <a:solidFill>
                  <a:srgbClr val="00303C"/>
                </a:solidFill>
                <a:effectLst/>
                <a:latin typeface="Futura" panose="020B0602020204020303" pitchFamily="34" charset="-79"/>
                <a:cs typeface="Futura" panose="020B0602020204020303" pitchFamily="34" charset="-79"/>
              </a:rPr>
              <a:t>sifft</a:t>
            </a:r>
            <a:r>
              <a:rPr lang="en-GB" b="1" dirty="0">
                <a:solidFill>
                  <a:srgbClr val="00303C"/>
                </a:solidFill>
                <a:effectLst/>
                <a:latin typeface="Futura" panose="020B0602020204020303" pitchFamily="34" charset="-79"/>
                <a:cs typeface="Futura" panose="020B0602020204020303" pitchFamily="34" charset="-79"/>
              </a:rPr>
              <a:t>: </a:t>
            </a:r>
            <a:r>
              <a:rPr lang="en-GB" dirty="0">
                <a:solidFill>
                  <a:srgbClr val="00303C"/>
                </a:solidFill>
                <a:effectLst/>
                <a:latin typeface="Futura" panose="020B0602020204020303" pitchFamily="34" charset="-79"/>
                <a:cs typeface="Futura" panose="020B0602020204020303" pitchFamily="34" charset="-79"/>
              </a:rPr>
              <a:t>Mae </a:t>
            </a:r>
            <a:r>
              <a:rPr lang="en-GB" dirty="0" err="1">
                <a:solidFill>
                  <a:srgbClr val="00303C"/>
                </a:solidFill>
                <a:effectLst/>
                <a:latin typeface="Futura" panose="020B0602020204020303" pitchFamily="34" charset="-79"/>
                <a:cs typeface="Futura" panose="020B0602020204020303" pitchFamily="34" charset="-79"/>
              </a:rPr>
              <a:t>hwn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dalu</a:t>
            </a:r>
            <a:r>
              <a:rPr lang="en-GB" dirty="0">
                <a:solidFill>
                  <a:srgbClr val="00303C"/>
                </a:solidFill>
                <a:effectLst/>
                <a:latin typeface="Futura" panose="020B0602020204020303" pitchFamily="34" charset="-79"/>
                <a:cs typeface="Futura" panose="020B0602020204020303" pitchFamily="34" charset="-79"/>
              </a:rPr>
              <a:t> am </a:t>
            </a:r>
            <a:r>
              <a:rPr lang="en-GB" dirty="0" err="1">
                <a:solidFill>
                  <a:srgbClr val="00303C"/>
                </a:solidFill>
                <a:effectLst/>
                <a:latin typeface="Futura" panose="020B0602020204020303" pitchFamily="34" charset="-79"/>
                <a:cs typeface="Futura" panose="020B0602020204020303" pitchFamily="34" charset="-79"/>
              </a:rPr>
              <a:t>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oriau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anarferol</a:t>
            </a:r>
            <a:r>
              <a:rPr lang="en-GB" dirty="0">
                <a:solidFill>
                  <a:srgbClr val="00303C"/>
                </a:solidFill>
                <a:effectLst/>
                <a:latin typeface="Futura" panose="020B0602020204020303" pitchFamily="34" charset="-79"/>
                <a:cs typeface="Futura" panose="020B0602020204020303" pitchFamily="34" charset="-79"/>
              </a:rPr>
              <a:t>, er </a:t>
            </a:r>
            <a:r>
              <a:rPr lang="en-GB" dirty="0" err="1">
                <a:solidFill>
                  <a:srgbClr val="00303C"/>
                </a:solidFill>
                <a:effectLst/>
                <a:latin typeface="Futura" panose="020B0602020204020303" pitchFamily="34" charset="-79"/>
                <a:cs typeface="Futura" panose="020B0602020204020303" pitchFamily="34" charset="-79"/>
              </a:rPr>
              <a:t>enghraifft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ystod</a:t>
            </a:r>
            <a:r>
              <a:rPr lang="en-GB" dirty="0">
                <a:solidFill>
                  <a:srgbClr val="00303C"/>
                </a:solidFill>
                <a:effectLst/>
                <a:latin typeface="Futura" panose="020B0602020204020303" pitchFamily="34" charset="-79"/>
                <a:cs typeface="Futura" panose="020B0602020204020303" pitchFamily="34" charset="-79"/>
              </a:rPr>
              <a:t> y nos. </a:t>
            </a:r>
            <a:r>
              <a:rPr lang="en-GB" dirty="0" err="1">
                <a:solidFill>
                  <a:srgbClr val="00303C"/>
                </a:solidFill>
                <a:effectLst/>
                <a:latin typeface="Futura" panose="020B0602020204020303" pitchFamily="34" charset="-79"/>
                <a:cs typeface="Futura" panose="020B0602020204020303" pitchFamily="34" charset="-79"/>
              </a:rPr>
              <a:t>Byddai’n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ychwanegol</a:t>
            </a:r>
            <a:r>
              <a:rPr lang="en-GB" dirty="0">
                <a:solidFill>
                  <a:srgbClr val="00303C"/>
                </a:solidFill>
                <a:effectLst/>
                <a:latin typeface="Futura" panose="020B0602020204020303" pitchFamily="34" charset="-79"/>
                <a:cs typeface="Futura" panose="020B0602020204020303" pitchFamily="34" charset="-79"/>
              </a:rPr>
              <a:t>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arferol</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Isafswm</a:t>
            </a:r>
            <a:r>
              <a:rPr lang="en-GB" b="1" dirty="0">
                <a:solidFill>
                  <a:srgbClr val="00303C"/>
                </a:solidFill>
                <a:effectLst/>
                <a:latin typeface="Futura" panose="020B0602020204020303" pitchFamily="34" charset="-79"/>
                <a:cs typeface="Futura" panose="020B0602020204020303" pitchFamily="34" charset="-79"/>
              </a:rPr>
              <a:t> </a:t>
            </a:r>
            <a:r>
              <a:rPr lang="en-GB" b="1" dirty="0" err="1">
                <a:solidFill>
                  <a:srgbClr val="00303C"/>
                </a:solidFill>
                <a:effectLst/>
                <a:latin typeface="Futura" panose="020B0602020204020303" pitchFamily="34" charset="-79"/>
                <a:cs typeface="Futura" panose="020B0602020204020303" pitchFamily="34" charset="-79"/>
              </a:rPr>
              <a:t>Cyflog</a:t>
            </a:r>
            <a:r>
              <a:rPr lang="en-GB" b="1"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fesul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a:t>
            </a:r>
            <a:r>
              <a:rPr lang="en-GB" dirty="0">
                <a:solidFill>
                  <a:srgbClr val="00303C"/>
                </a:solidFill>
                <a:effectLst/>
                <a:latin typeface="Futura" panose="020B0602020204020303" pitchFamily="34" charset="-79"/>
                <a:cs typeface="Futura" panose="020B0602020204020303" pitchFamily="34" charset="-79"/>
              </a:rPr>
              <a:t> all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fynd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is </a:t>
            </a:r>
            <a:r>
              <a:rPr lang="en-GB" dirty="0" err="1">
                <a:solidFill>
                  <a:srgbClr val="00303C"/>
                </a:solidFill>
                <a:effectLst/>
                <a:latin typeface="Futura" panose="020B0602020204020303" pitchFamily="34" charset="-79"/>
                <a:cs typeface="Futura" panose="020B0602020204020303" pitchFamily="34" charset="-79"/>
              </a:rPr>
              <a:t>na</a:t>
            </a:r>
            <a:r>
              <a:rPr lang="en-GB" dirty="0">
                <a:solidFill>
                  <a:srgbClr val="00303C"/>
                </a:solidFill>
                <a:effectLst/>
                <a:latin typeface="Futura" panose="020B0602020204020303" pitchFamily="34" charset="-79"/>
                <a:cs typeface="Futura" panose="020B0602020204020303" pitchFamily="34" charset="-79"/>
              </a:rPr>
              <a:t> hi. </a:t>
            </a:r>
            <a:r>
              <a:rPr lang="en-GB" dirty="0" err="1">
                <a:solidFill>
                  <a:srgbClr val="00303C"/>
                </a:solidFill>
                <a:effectLst/>
                <a:latin typeface="Futura" panose="020B0602020204020303" pitchFamily="34" charset="-79"/>
                <a:cs typeface="Futura" panose="020B0602020204020303" pitchFamily="34" charset="-79"/>
              </a:rPr>
              <a:t>Gweler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adran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flaenorol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Isafswm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Cenedlaethol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Cenedlaethol</a:t>
            </a:r>
            <a:r>
              <a:rPr lang="en-GB" dirty="0">
                <a:solidFill>
                  <a:srgbClr val="00303C"/>
                </a:solidFill>
                <a:effectLst/>
                <a:latin typeface="Futura" panose="020B0602020204020303" pitchFamily="34" charset="-79"/>
                <a:cs typeface="Futura" panose="020B0602020204020303" pitchFamily="34" charset="-79"/>
              </a:rPr>
              <a:t>.</a:t>
            </a:r>
          </a:p>
        </p:txBody>
      </p:sp>
      <p:sp>
        <p:nvSpPr>
          <p:cNvPr id="12" name="TextBox 11">
            <a:extLst>
              <a:ext uri="{FF2B5EF4-FFF2-40B4-BE49-F238E27FC236}">
                <a16:creationId xmlns:a16="http://schemas.microsoft.com/office/drawing/2014/main" id="{40988BF0-D664-7845-A149-339C79F43974}"/>
              </a:ext>
            </a:extLst>
          </p:cNvPr>
          <p:cNvSpPr txBox="1"/>
          <p:nvPr userDrawn="1"/>
        </p:nvSpPr>
        <p:spPr>
          <a:xfrm>
            <a:off x="7777113" y="6289627"/>
            <a:ext cx="47374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DULLIAU TALU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75223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8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240479"/>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31112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ASTUDIAETH ACHOS</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733247"/>
            <a:ext cx="308785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C2EF954-403B-4E4D-8355-032277559714}"/>
              </a:ext>
            </a:extLst>
          </p:cNvPr>
          <p:cNvSpPr/>
          <p:nvPr userDrawn="1"/>
        </p:nvSpPr>
        <p:spPr>
          <a:xfrm>
            <a:off x="485204" y="874652"/>
            <a:ext cx="11213153" cy="5170646"/>
          </a:xfrm>
          <a:prstGeom prst="rect">
            <a:avLst/>
          </a:prstGeom>
        </p:spPr>
        <p:txBody>
          <a:bodyPr wrap="square">
            <a:spAutoFit/>
          </a:bodyPr>
          <a:lstStyle/>
          <a:p>
            <a:r>
              <a:rPr lang="en-GB" sz="2400" dirty="0">
                <a:solidFill>
                  <a:srgbClr val="188785"/>
                </a:solidFill>
                <a:effectLst/>
                <a:latin typeface="Futura" panose="020B0602020204020303" pitchFamily="34" charset="-79"/>
                <a:cs typeface="Futura" panose="020B0602020204020303" pitchFamily="34" charset="-79"/>
              </a:rPr>
              <a:t>Beth </a:t>
            </a:r>
            <a:r>
              <a:rPr lang="en-GB" sz="2400" dirty="0" err="1">
                <a:solidFill>
                  <a:srgbClr val="188785"/>
                </a:solidFill>
                <a:effectLst/>
                <a:latin typeface="Futura" panose="020B0602020204020303" pitchFamily="34" charset="-79"/>
                <a:cs typeface="Futura" panose="020B0602020204020303" pitchFamily="34" charset="-79"/>
              </a:rPr>
              <a:t>yw’r</a:t>
            </a:r>
            <a:r>
              <a:rPr lang="en-GB" sz="2400" dirty="0">
                <a:solidFill>
                  <a:srgbClr val="188785"/>
                </a:solidFill>
                <a:effectLst/>
                <a:latin typeface="Futura" panose="020B0602020204020303" pitchFamily="34" charset="-79"/>
                <a:cs typeface="Futura" panose="020B0602020204020303" pitchFamily="34" charset="-79"/>
              </a:rPr>
              <a:t> </a:t>
            </a:r>
            <a:r>
              <a:rPr lang="en-GB" sz="2400" dirty="0" err="1">
                <a:solidFill>
                  <a:srgbClr val="188785"/>
                </a:solidFill>
                <a:effectLst/>
                <a:latin typeface="Futura" panose="020B0602020204020303" pitchFamily="34" charset="-79"/>
                <a:cs typeface="Futura" panose="020B0602020204020303" pitchFamily="34" charset="-79"/>
              </a:rPr>
              <a:t>gwahaniaeth</a:t>
            </a:r>
            <a:r>
              <a:rPr lang="en-GB" sz="2400" dirty="0">
                <a:solidFill>
                  <a:srgbClr val="188785"/>
                </a:solidFill>
                <a:effectLst/>
                <a:latin typeface="Futura" panose="020B0602020204020303" pitchFamily="34" charset="-79"/>
                <a:cs typeface="Futura" panose="020B0602020204020303" pitchFamily="34" charset="-79"/>
              </a:rPr>
              <a:t>?</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Manon a Geraint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blymwyr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Manon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busnes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sail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argymhellion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bennaf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llafur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chwsmeriaid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Manon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dwlu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gwylio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cerddoriaeth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hoffi’r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hyblygrwydd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gysylltiedig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gorffen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gynnar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eisiau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diwrnod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ffwrdd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rybudd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deithio’n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bell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gìg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Geraint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gwmni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£30,000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ganddo’r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diwrnod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ogystal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gwyliau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banc.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40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goramser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dâl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dwbl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chynnal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chadw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adeiladau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presennol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cynnal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gymdeithasau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tai.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Geraint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rheolaidd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chwarae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pêl-droed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ddiddordeb</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Geraint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hoffi’r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sicrwydd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gysylltiedig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rheolaidd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gwybod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petai’n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7" name="Rounded Rectangle 16">
            <a:extLst>
              <a:ext uri="{FF2B5EF4-FFF2-40B4-BE49-F238E27FC236}">
                <a16:creationId xmlns:a16="http://schemas.microsoft.com/office/drawing/2014/main" id="{C86CE006-910E-A547-9A7C-7663261E18A1}"/>
              </a:ext>
            </a:extLst>
          </p:cNvPr>
          <p:cNvSpPr/>
          <p:nvPr userDrawn="1"/>
        </p:nvSpPr>
        <p:spPr>
          <a:xfrm>
            <a:off x="8488017" y="3429000"/>
            <a:ext cx="3264449" cy="2308324"/>
          </a:xfrm>
          <a:prstGeom prst="roundRect">
            <a:avLst>
              <a:gd name="adj" fmla="val 7131"/>
            </a:avLst>
          </a:prstGeom>
          <a:solidFill>
            <a:srgbClr val="F9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C65A7CA-200B-DC41-ADF6-01C0D4E01327}"/>
              </a:ext>
            </a:extLst>
          </p:cNvPr>
          <p:cNvSpPr/>
          <p:nvPr userDrawn="1"/>
        </p:nvSpPr>
        <p:spPr>
          <a:xfrm>
            <a:off x="9237917" y="3649281"/>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TRAFODAETH</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1" name="Straight Connector 20">
            <a:extLst>
              <a:ext uri="{FF2B5EF4-FFF2-40B4-BE49-F238E27FC236}">
                <a16:creationId xmlns:a16="http://schemas.microsoft.com/office/drawing/2014/main" id="{C56C0EF5-BE4A-F14C-A07E-8CA9D12803B1}"/>
              </a:ext>
            </a:extLst>
          </p:cNvPr>
          <p:cNvCxnSpPr>
            <a:cxnSpLocks/>
          </p:cNvCxnSpPr>
          <p:nvPr userDrawn="1"/>
        </p:nvCxnSpPr>
        <p:spPr>
          <a:xfrm>
            <a:off x="8720207" y="4267620"/>
            <a:ext cx="2857501" cy="0"/>
          </a:xfrm>
          <a:prstGeom prst="line">
            <a:avLst/>
          </a:prstGeom>
          <a:ln>
            <a:solidFill>
              <a:srgbClr val="188785"/>
            </a:solidFill>
          </a:ln>
        </p:spPr>
        <p:style>
          <a:lnRef idx="3">
            <a:schemeClr val="accent6"/>
          </a:lnRef>
          <a:fillRef idx="0">
            <a:schemeClr val="accent6"/>
          </a:fillRef>
          <a:effectRef idx="2">
            <a:schemeClr val="accent6"/>
          </a:effectRef>
          <a:fontRef idx="minor">
            <a:schemeClr val="tx1"/>
          </a:fontRef>
        </p:style>
      </p:cxnSp>
      <p:pic>
        <p:nvPicPr>
          <p:cNvPr id="22" name="Picture 21">
            <a:extLst>
              <a:ext uri="{FF2B5EF4-FFF2-40B4-BE49-F238E27FC236}">
                <a16:creationId xmlns:a16="http://schemas.microsoft.com/office/drawing/2014/main" id="{B27428E1-4479-1344-B476-1F6115239663}"/>
              </a:ext>
            </a:extLst>
          </p:cNvPr>
          <p:cNvPicPr>
            <a:picLocks noChangeAspect="1"/>
          </p:cNvPicPr>
          <p:nvPr userDrawn="1"/>
        </p:nvPicPr>
        <p:blipFill>
          <a:blip r:embed="rId3"/>
          <a:stretch>
            <a:fillRect/>
          </a:stretch>
        </p:blipFill>
        <p:spPr>
          <a:xfrm>
            <a:off x="8677264" y="3574041"/>
            <a:ext cx="622045" cy="615762"/>
          </a:xfrm>
          <a:prstGeom prst="rect">
            <a:avLst/>
          </a:prstGeom>
        </p:spPr>
      </p:pic>
      <p:sp>
        <p:nvSpPr>
          <p:cNvPr id="10" name="Rectangle 9">
            <a:extLst>
              <a:ext uri="{FF2B5EF4-FFF2-40B4-BE49-F238E27FC236}">
                <a16:creationId xmlns:a16="http://schemas.microsoft.com/office/drawing/2014/main" id="{66387279-7FB9-7A4C-A7EE-F3FA08C0E94D}"/>
              </a:ext>
            </a:extLst>
          </p:cNvPr>
          <p:cNvSpPr/>
          <p:nvPr userDrawn="1"/>
        </p:nvSpPr>
        <p:spPr>
          <a:xfrm>
            <a:off x="8674051" y="4367115"/>
            <a:ext cx="3148218" cy="92333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a:t>
            </a:r>
            <a:r>
              <a:rPr lang="en-GB" dirty="0" err="1">
                <a:solidFill>
                  <a:srgbClr val="00303C"/>
                </a:solidFill>
                <a:effectLst/>
                <a:latin typeface="Futura" panose="020B0602020204020303" pitchFamily="34" charset="-79"/>
                <a:cs typeface="Futura" panose="020B0602020204020303" pitchFamily="34" charset="-79"/>
              </a:rPr>
              <a:t>allwch</a:t>
            </a:r>
            <a:r>
              <a:rPr lang="en-GB" dirty="0">
                <a:solidFill>
                  <a:srgbClr val="00303C"/>
                </a:solidFill>
                <a:effectLst/>
                <a:latin typeface="Futura" panose="020B0602020204020303" pitchFamily="34" charset="-79"/>
                <a:cs typeface="Futura" panose="020B0602020204020303" pitchFamily="34" charset="-79"/>
              </a:rPr>
              <a:t> chi </a:t>
            </a:r>
            <a:r>
              <a:rPr lang="en-GB" dirty="0" err="1">
                <a:solidFill>
                  <a:srgbClr val="00303C"/>
                </a:solidFill>
                <a:effectLst/>
                <a:latin typeface="Futura" panose="020B0602020204020303" pitchFamily="34" charset="-79"/>
                <a:cs typeface="Futura" panose="020B0602020204020303" pitchFamily="34" charset="-79"/>
              </a:rPr>
              <a:t>sylwi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bum </a:t>
            </a:r>
            <a:r>
              <a:rPr lang="en-GB" dirty="0" err="1">
                <a:solidFill>
                  <a:srgbClr val="00303C"/>
                </a:solidFill>
                <a:effectLst/>
                <a:latin typeface="Futura" panose="020B0602020204020303" pitchFamily="34" charset="-79"/>
                <a:cs typeface="Futura" panose="020B0602020204020303" pitchFamily="34" charset="-79"/>
              </a:rPr>
              <a:t>gwahaniaeth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rhwng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swyddi</a:t>
            </a:r>
            <a:r>
              <a:rPr lang="en-GB" dirty="0">
                <a:solidFill>
                  <a:srgbClr val="00303C"/>
                </a:solidFill>
                <a:effectLst/>
                <a:latin typeface="Futura" panose="020B0602020204020303" pitchFamily="34" charset="-79"/>
                <a:cs typeface="Futura" panose="020B0602020204020303" pitchFamily="34" charset="-79"/>
              </a:rPr>
              <a:t> Manon a Geraint?</a:t>
            </a:r>
          </a:p>
        </p:txBody>
      </p:sp>
      <p:sp>
        <p:nvSpPr>
          <p:cNvPr id="23" name="TextBox 22">
            <a:extLst>
              <a:ext uri="{FF2B5EF4-FFF2-40B4-BE49-F238E27FC236}">
                <a16:creationId xmlns:a16="http://schemas.microsoft.com/office/drawing/2014/main" id="{ED5F5AC7-5B06-7343-91FF-93BF6D32710D}"/>
              </a:ext>
            </a:extLst>
          </p:cNvPr>
          <p:cNvSpPr txBox="1"/>
          <p:nvPr userDrawn="1"/>
        </p:nvSpPr>
        <p:spPr>
          <a:xfrm>
            <a:off x="7777113" y="6289627"/>
            <a:ext cx="473746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DULLIAU TALU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4236125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9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1635F62-68F0-CB4A-9BA6-7E7494DC7235}"/>
              </a:ext>
            </a:extLst>
          </p:cNvPr>
          <p:cNvPicPr>
            <a:picLocks noChangeAspect="1"/>
          </p:cNvPicPr>
          <p:nvPr userDrawn="1"/>
        </p:nvPicPr>
        <p:blipFill rotWithShape="1">
          <a:blip r:embed="rId2"/>
          <a:srcRect t="5568"/>
          <a:stretch/>
        </p:blipFill>
        <p:spPr>
          <a:xfrm>
            <a:off x="7617868" y="0"/>
            <a:ext cx="4574132" cy="6476116"/>
          </a:xfrm>
          <a:prstGeom prst="rect">
            <a:avLst/>
          </a:prstGeom>
        </p:spPr>
      </p:pic>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3"/>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ASTUDIAETH ACHOS</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3078425"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F106176-8A05-FE4B-BBED-62BC02B95F1A}"/>
              </a:ext>
            </a:extLst>
          </p:cNvPr>
          <p:cNvSpPr/>
          <p:nvPr userDrawn="1"/>
        </p:nvSpPr>
        <p:spPr>
          <a:xfrm>
            <a:off x="485204" y="1203357"/>
            <a:ext cx="6096000" cy="4524315"/>
          </a:xfrm>
          <a:prstGeom prst="rect">
            <a:avLst/>
          </a:prstGeom>
        </p:spPr>
        <p:txBody>
          <a:bodyPr>
            <a:spAutoFit/>
          </a:bodyPr>
          <a:lstStyle/>
          <a:p>
            <a:r>
              <a:rPr lang="en-GB" dirty="0">
                <a:solidFill>
                  <a:srgbClr val="00303C"/>
                </a:solidFill>
                <a:effectLst/>
                <a:latin typeface="Futura" panose="020B0602020204020303" pitchFamily="34" charset="-79"/>
                <a:cs typeface="Futura" panose="020B0602020204020303" pitchFamily="34" charset="-79"/>
              </a:rPr>
              <a:t>Mae Tom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gwerthiannau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cwmni</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iddo’n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sylfaenol</a:t>
            </a:r>
            <a:r>
              <a:rPr lang="en-GB" dirty="0">
                <a:solidFill>
                  <a:srgbClr val="00303C"/>
                </a:solidFill>
                <a:effectLst/>
                <a:latin typeface="Futura" panose="020B0602020204020303" pitchFamily="34" charset="-79"/>
                <a:cs typeface="Futura" panose="020B0602020204020303" pitchFamily="34" charset="-79"/>
              </a:rPr>
              <a:t> o £15,000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iddo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ogystal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a:t>
            </a:r>
            <a:r>
              <a:rPr lang="en-GB" dirty="0">
                <a:solidFill>
                  <a:srgbClr val="00303C"/>
                </a:solidFill>
                <a:effectLst/>
                <a:latin typeface="Futura" panose="020B0602020204020303" pitchFamily="34" charset="-79"/>
                <a:cs typeface="Futura" panose="020B0602020204020303" pitchFamily="34" charset="-79"/>
              </a:rPr>
              <a:t> 5% o </a:t>
            </a:r>
            <a:r>
              <a:rPr lang="en-GB" dirty="0" err="1">
                <a:solidFill>
                  <a:srgbClr val="00303C"/>
                </a:solidFill>
                <a:effectLst/>
                <a:latin typeface="Futura" panose="020B0602020204020303" pitchFamily="34" charset="-79"/>
                <a:cs typeface="Futura" panose="020B0602020204020303" pitchFamily="34" charset="-79"/>
              </a:rPr>
              <a:t>werth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unrhyw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werthiannau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gwneud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llynedd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gwnaeth</a:t>
            </a:r>
            <a:r>
              <a:rPr lang="en-GB" dirty="0">
                <a:solidFill>
                  <a:srgbClr val="00303C"/>
                </a:solidFill>
                <a:effectLst/>
                <a:latin typeface="Futura" panose="020B0602020204020303" pitchFamily="34" charset="-79"/>
                <a:cs typeface="Futura" panose="020B0602020204020303" pitchFamily="34" charset="-79"/>
              </a:rPr>
              <a:t> £500,000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gwerthiannau</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nesaf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darged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a:t>
            </a:r>
            <a:r>
              <a:rPr lang="en-GB" dirty="0">
                <a:solidFill>
                  <a:srgbClr val="00303C"/>
                </a:solidFill>
                <a:effectLst/>
                <a:latin typeface="Futura" panose="020B0602020204020303" pitchFamily="34" charset="-79"/>
                <a:cs typeface="Futura" panose="020B0602020204020303" pitchFamily="34" charset="-79"/>
              </a:rPr>
              <a:t> £800,000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gwerthiannau</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cyrraedd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targed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un </a:t>
            </a:r>
            <a:r>
              <a:rPr lang="en-GB" dirty="0" err="1">
                <a:solidFill>
                  <a:srgbClr val="00303C"/>
                </a:solidFill>
                <a:effectLst/>
                <a:latin typeface="Futura" panose="020B0602020204020303" pitchFamily="34" charset="-79"/>
                <a:cs typeface="Futura" panose="020B0602020204020303" pitchFamily="34" charset="-79"/>
              </a:rPr>
              <a:t>bonws</a:t>
            </a:r>
            <a:r>
              <a:rPr lang="en-GB" dirty="0">
                <a:solidFill>
                  <a:srgbClr val="00303C"/>
                </a:solidFill>
                <a:effectLst/>
                <a:latin typeface="Futura" panose="020B0602020204020303" pitchFamily="34" charset="-79"/>
                <a:cs typeface="Futura" panose="020B0602020204020303" pitchFamily="34" charset="-79"/>
              </a:rPr>
              <a:t> o 5%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ben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sylfaenol</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Mae Lisa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gwerthiannau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o £52,000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heb</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gomisiwn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un </a:t>
            </a:r>
            <a:r>
              <a:rPr lang="en-GB" dirty="0" err="1">
                <a:solidFill>
                  <a:srgbClr val="00303C"/>
                </a:solidFill>
                <a:effectLst/>
                <a:latin typeface="Futura" panose="020B0602020204020303" pitchFamily="34" charset="-79"/>
                <a:cs typeface="Futura" panose="020B0602020204020303" pitchFamily="34" charset="-79"/>
              </a:rPr>
              <a:t>fath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p’un</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gwerthiannau’n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codi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neu’n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gostwng</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b="1" dirty="0" err="1">
                <a:solidFill>
                  <a:srgbClr val="00303C"/>
                </a:solidFill>
                <a:effectLst/>
                <a:latin typeface="Futura" panose="020B0602020204020303" pitchFamily="34" charset="-79"/>
                <a:cs typeface="Futura" panose="020B0602020204020303" pitchFamily="34" charset="-79"/>
              </a:rPr>
              <a:t>Pwy</a:t>
            </a:r>
            <a:r>
              <a:rPr lang="en-GB" b="1" dirty="0">
                <a:solidFill>
                  <a:srgbClr val="00303C"/>
                </a:solidFill>
                <a:effectLst/>
                <a:latin typeface="Futura" panose="020B0602020204020303" pitchFamily="34" charset="-79"/>
                <a:cs typeface="Futura" panose="020B0602020204020303" pitchFamily="34" charset="-79"/>
              </a:rPr>
              <a:t> </a:t>
            </a:r>
            <a:r>
              <a:rPr lang="en-GB" b="1" dirty="0" err="1">
                <a:solidFill>
                  <a:srgbClr val="00303C"/>
                </a:solidFill>
                <a:effectLst/>
                <a:latin typeface="Futura" panose="020B0602020204020303" pitchFamily="34" charset="-79"/>
                <a:cs typeface="Futura" panose="020B0602020204020303" pitchFamily="34" charset="-79"/>
              </a:rPr>
              <a:t>sy’n</a:t>
            </a:r>
            <a:r>
              <a:rPr lang="en-GB" b="1" dirty="0">
                <a:solidFill>
                  <a:srgbClr val="00303C"/>
                </a:solidFill>
                <a:effectLst/>
                <a:latin typeface="Futura" panose="020B0602020204020303" pitchFamily="34" charset="-79"/>
                <a:cs typeface="Futura" panose="020B0602020204020303" pitchFamily="34" charset="-79"/>
              </a:rPr>
              <a:t> </a:t>
            </a:r>
            <a:r>
              <a:rPr lang="en-GB" b="1" dirty="0" err="1">
                <a:solidFill>
                  <a:srgbClr val="00303C"/>
                </a:solidFill>
                <a:effectLst/>
                <a:latin typeface="Futura" panose="020B0602020204020303" pitchFamily="34" charset="-79"/>
                <a:cs typeface="Futura" panose="020B0602020204020303" pitchFamily="34" charset="-79"/>
              </a:rPr>
              <a:t>cael</a:t>
            </a:r>
            <a:r>
              <a:rPr lang="en-GB" b="1" dirty="0">
                <a:solidFill>
                  <a:srgbClr val="00303C"/>
                </a:solidFill>
                <a:effectLst/>
                <a:latin typeface="Futura" panose="020B0602020204020303" pitchFamily="34" charset="-79"/>
                <a:cs typeface="Futura" panose="020B0602020204020303" pitchFamily="34" charset="-79"/>
              </a:rPr>
              <a:t> y </a:t>
            </a:r>
            <a:r>
              <a:rPr lang="en-GB" b="1" dirty="0" err="1">
                <a:solidFill>
                  <a:srgbClr val="00303C"/>
                </a:solidFill>
                <a:effectLst/>
                <a:latin typeface="Futura" panose="020B0602020204020303" pitchFamily="34" charset="-79"/>
                <a:cs typeface="Futura" panose="020B0602020204020303" pitchFamily="34" charset="-79"/>
              </a:rPr>
              <a:t>fargen</a:t>
            </a:r>
            <a:r>
              <a:rPr lang="en-GB" b="1" dirty="0">
                <a:solidFill>
                  <a:srgbClr val="00303C"/>
                </a:solidFill>
                <a:effectLst/>
                <a:latin typeface="Futura" panose="020B0602020204020303" pitchFamily="34" charset="-79"/>
                <a:cs typeface="Futura" panose="020B0602020204020303" pitchFamily="34" charset="-79"/>
              </a:rPr>
              <a:t> </a:t>
            </a:r>
            <a:r>
              <a:rPr lang="en-GB" b="1" dirty="0" err="1">
                <a:solidFill>
                  <a:srgbClr val="00303C"/>
                </a:solidFill>
                <a:effectLst/>
                <a:latin typeface="Futura" panose="020B0602020204020303" pitchFamily="34" charset="-79"/>
                <a:cs typeface="Futura" panose="020B0602020204020303" pitchFamily="34" charset="-79"/>
              </a:rPr>
              <a:t>orau</a:t>
            </a:r>
            <a:r>
              <a:rPr lang="en-GB" b="1" dirty="0">
                <a:solidFill>
                  <a:srgbClr val="00303C"/>
                </a:solidFill>
                <a:effectLst/>
                <a:latin typeface="Futura" panose="020B0602020204020303" pitchFamily="34" charset="-79"/>
                <a:cs typeface="Futura" panose="020B0602020204020303" pitchFamily="34" charset="-79"/>
              </a:rPr>
              <a:t> o ran </a:t>
            </a:r>
            <a:r>
              <a:rPr lang="en-GB" b="1" dirty="0" err="1">
                <a:solidFill>
                  <a:srgbClr val="00303C"/>
                </a:solidFill>
                <a:effectLst/>
                <a:latin typeface="Futura" panose="020B0602020204020303" pitchFamily="34" charset="-79"/>
                <a:cs typeface="Futura" panose="020B0602020204020303" pitchFamily="34" charset="-79"/>
              </a:rPr>
              <a:t>cyflog</a:t>
            </a:r>
            <a:r>
              <a:rPr lang="en-GB" b="1" dirty="0">
                <a:solidFill>
                  <a:srgbClr val="00303C"/>
                </a:solidFill>
                <a:effectLst/>
                <a:latin typeface="Futura" panose="020B0602020204020303" pitchFamily="34" charset="-79"/>
                <a:cs typeface="Futura" panose="020B0602020204020303" pitchFamily="34" charset="-79"/>
              </a:rPr>
              <a:t>, Tom neu Lisa? </a:t>
            </a:r>
            <a:r>
              <a:rPr lang="en-GB" b="1" dirty="0" err="1">
                <a:solidFill>
                  <a:srgbClr val="00303C"/>
                </a:solidFill>
                <a:effectLst/>
                <a:latin typeface="Futura" panose="020B0602020204020303" pitchFamily="34" charset="-79"/>
                <a:cs typeface="Futura" panose="020B0602020204020303" pitchFamily="34" charset="-79"/>
              </a:rPr>
              <a:t>Esboniwch</a:t>
            </a:r>
            <a:r>
              <a:rPr lang="en-GB" b="1" dirty="0">
                <a:solidFill>
                  <a:srgbClr val="00303C"/>
                </a:solidFill>
                <a:effectLst/>
                <a:latin typeface="Futura" panose="020B0602020204020303" pitchFamily="34" charset="-79"/>
                <a:cs typeface="Futura" panose="020B0602020204020303" pitchFamily="34" charset="-79"/>
              </a:rPr>
              <a:t> </a:t>
            </a:r>
            <a:r>
              <a:rPr lang="en-GB" b="1" dirty="0" err="1">
                <a:solidFill>
                  <a:srgbClr val="00303C"/>
                </a:solidFill>
                <a:effectLst/>
                <a:latin typeface="Futura" panose="020B0602020204020303" pitchFamily="34" charset="-79"/>
                <a:cs typeface="Futura" panose="020B0602020204020303" pitchFamily="34" charset="-79"/>
              </a:rPr>
              <a:t>eich</a:t>
            </a:r>
            <a:r>
              <a:rPr lang="en-GB" b="1" dirty="0">
                <a:solidFill>
                  <a:srgbClr val="00303C"/>
                </a:solidFill>
                <a:effectLst/>
                <a:latin typeface="Futura" panose="020B0602020204020303" pitchFamily="34" charset="-79"/>
                <a:cs typeface="Futura" panose="020B0602020204020303" pitchFamily="34" charset="-79"/>
              </a:rPr>
              <a:t> </a:t>
            </a:r>
            <a:r>
              <a:rPr lang="en-GB" b="1" dirty="0" err="1">
                <a:solidFill>
                  <a:srgbClr val="00303C"/>
                </a:solidFill>
                <a:effectLst/>
                <a:latin typeface="Futura" panose="020B0602020204020303" pitchFamily="34" charset="-79"/>
                <a:cs typeface="Futura" panose="020B0602020204020303" pitchFamily="34" charset="-79"/>
              </a:rPr>
              <a:t>dewis</a:t>
            </a:r>
            <a:r>
              <a:rPr lang="en-GB" b="1" dirty="0">
                <a:solidFill>
                  <a:srgbClr val="00303C"/>
                </a:solidFill>
                <a:effectLst/>
                <a:latin typeface="Futura" panose="020B0602020204020303" pitchFamily="34" charset="-79"/>
                <a:cs typeface="Futura" panose="020B0602020204020303" pitchFamily="34" charset="-79"/>
              </a:rPr>
              <a:t>.</a:t>
            </a:r>
          </a:p>
        </p:txBody>
      </p:sp>
      <p:sp>
        <p:nvSpPr>
          <p:cNvPr id="14" name="TextBox 13">
            <a:extLst>
              <a:ext uri="{FF2B5EF4-FFF2-40B4-BE49-F238E27FC236}">
                <a16:creationId xmlns:a16="http://schemas.microsoft.com/office/drawing/2014/main" id="{2FDA9C41-8D48-9546-B5C6-FA45B2D0AE40}"/>
              </a:ext>
            </a:extLst>
          </p:cNvPr>
          <p:cNvSpPr txBox="1"/>
          <p:nvPr userDrawn="1"/>
        </p:nvSpPr>
        <p:spPr>
          <a:xfrm>
            <a:off x="4038600" y="6289627"/>
            <a:ext cx="847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PAM RYDYN NI’N TALU TRETH INCWM?</a:t>
            </a:r>
          </a:p>
        </p:txBody>
      </p:sp>
    </p:spTree>
    <p:extLst>
      <p:ext uri="{BB962C8B-B14F-4D97-AF65-F5344CB8AC3E}">
        <p14:creationId xmlns:p14="http://schemas.microsoft.com/office/powerpoint/2010/main" val="2055637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1622709"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PAM RYDYN NI’N TALU TRETH INCWM?</a:t>
            </a: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E7D7FA-6C6C-644E-A7E1-0CA2145DA5EB}"/>
              </a:ext>
            </a:extLst>
          </p:cNvPr>
          <p:cNvSpPr txBox="1"/>
          <p:nvPr userDrawn="1"/>
        </p:nvSpPr>
        <p:spPr>
          <a:xfrm>
            <a:off x="4038600" y="6289627"/>
            <a:ext cx="847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PAM RYDYN NI’N TALU TRETH INCWM?</a:t>
            </a:r>
          </a:p>
        </p:txBody>
      </p:sp>
      <p:sp>
        <p:nvSpPr>
          <p:cNvPr id="3" name="Rectangle 2">
            <a:extLst>
              <a:ext uri="{FF2B5EF4-FFF2-40B4-BE49-F238E27FC236}">
                <a16:creationId xmlns:a16="http://schemas.microsoft.com/office/drawing/2014/main" id="{249C260C-3F01-C74A-A6A2-3B94CFFC2069}"/>
              </a:ext>
            </a:extLst>
          </p:cNvPr>
          <p:cNvSpPr/>
          <p:nvPr userDrawn="1"/>
        </p:nvSpPr>
        <p:spPr>
          <a:xfrm>
            <a:off x="462453" y="1187369"/>
            <a:ext cx="11166329" cy="3139321"/>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Beth </a:t>
            </a:r>
            <a:r>
              <a:rPr lang="en-GB" b="1" i="0" dirty="0" err="1">
                <a:solidFill>
                  <a:srgbClr val="00303C"/>
                </a:solidFill>
                <a:effectLst/>
                <a:latin typeface="Futura" panose="020B0602020204020303" pitchFamily="34" charset="-79"/>
                <a:cs typeface="Futura" panose="020B0602020204020303" pitchFamily="34" charset="-79"/>
              </a:rPr>
              <a:t>yw</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hanes</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Treth</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Incwm</a:t>
            </a:r>
            <a:r>
              <a:rPr lang="en-GB" b="1" i="0" dirty="0">
                <a:solidFill>
                  <a:srgbClr val="00303C"/>
                </a:solidFill>
                <a:effectLst/>
                <a:latin typeface="Futura" panose="020B0602020204020303" pitchFamily="34" charset="-79"/>
                <a:cs typeface="Futura" panose="020B0602020204020303" pitchFamily="34" charset="-79"/>
              </a:rPr>
              <a:t> a </a:t>
            </a:r>
            <a:r>
              <a:rPr lang="en-GB" b="1" i="0" dirty="0" err="1">
                <a:solidFill>
                  <a:srgbClr val="00303C"/>
                </a:solidFill>
                <a:effectLst/>
                <a:latin typeface="Futura" panose="020B0602020204020303" pitchFamily="34" charset="-79"/>
                <a:cs typeface="Futura" panose="020B0602020204020303" pitchFamily="34" charset="-79"/>
              </a:rPr>
              <a:t>pham</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rydyn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ni’n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ei</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thalu</a:t>
            </a:r>
            <a:r>
              <a:rPr lang="en-GB" b="1" i="0"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Swiss 721 SWA" panose="020B0504020202020204" pitchFamily="34" charset="0"/>
            </a:endParaRPr>
          </a:p>
          <a:p>
            <a:r>
              <a:rPr lang="en-GB" dirty="0" err="1">
                <a:solidFill>
                  <a:srgbClr val="00303C"/>
                </a:solidFill>
                <a:effectLst/>
                <a:latin typeface="Futura" panose="020B0602020204020303" pitchFamily="34" charset="-79"/>
                <a:cs typeface="Futura" panose="020B0602020204020303" pitchFamily="34" charset="-79"/>
              </a:rPr>
              <a:t>Cyflwynwyd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gan</a:t>
            </a:r>
            <a:r>
              <a:rPr lang="en-GB" dirty="0">
                <a:solidFill>
                  <a:srgbClr val="00303C"/>
                </a:solidFill>
                <a:effectLst/>
                <a:latin typeface="Futura" panose="020B0602020204020303" pitchFamily="34" charset="-79"/>
                <a:cs typeface="Futura" panose="020B0602020204020303" pitchFamily="34" charset="-79"/>
              </a:rPr>
              <a:t> William Pitt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Ieuengaf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fwy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a:t>
            </a:r>
            <a:r>
              <a:rPr lang="en-GB" dirty="0">
                <a:solidFill>
                  <a:srgbClr val="00303C"/>
                </a:solidFill>
                <a:effectLst/>
                <a:latin typeface="Futura" panose="020B0602020204020303" pitchFamily="34" charset="-79"/>
                <a:cs typeface="Futura" panose="020B0602020204020303" pitchFamily="34" charset="-79"/>
              </a:rPr>
              <a:t> 200 o </a:t>
            </a:r>
            <a:r>
              <a:rPr lang="en-GB" dirty="0" err="1">
                <a:solidFill>
                  <a:srgbClr val="00303C"/>
                </a:solidFill>
                <a:effectLst/>
                <a:latin typeface="Futura" panose="020B0602020204020303" pitchFamily="34" charset="-79"/>
                <a:cs typeface="Futura" panose="020B0602020204020303" pitchFamily="34" charset="-79"/>
              </a:rPr>
              <a:t>flynyddoedd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ôl</a:t>
            </a:r>
            <a:r>
              <a:rPr lang="en-GB" dirty="0">
                <a:solidFill>
                  <a:srgbClr val="00303C"/>
                </a:solidFill>
                <a:effectLst/>
                <a:latin typeface="Futura" panose="020B0602020204020303" pitchFamily="34" charset="-79"/>
                <a:cs typeface="Futura" panose="020B0602020204020303" pitchFamily="34" charset="-79"/>
              </a:rPr>
              <a:t> pan </a:t>
            </a:r>
            <a:r>
              <a:rPr lang="en-GB" dirty="0" err="1">
                <a:solidFill>
                  <a:srgbClr val="00303C"/>
                </a:solidFill>
                <a:effectLst/>
                <a:latin typeface="Futura" panose="020B0602020204020303" pitchFamily="34" charset="-79"/>
                <a:cs typeface="Futura" panose="020B0602020204020303" pitchFamily="34" charset="-79"/>
              </a:rPr>
              <a:t>oedd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arno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angen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arian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dalu</a:t>
            </a:r>
            <a:r>
              <a:rPr lang="en-GB" dirty="0">
                <a:solidFill>
                  <a:srgbClr val="00303C"/>
                </a:solidFill>
                <a:effectLst/>
                <a:latin typeface="Futura" panose="020B0602020204020303" pitchFamily="34" charset="-79"/>
                <a:cs typeface="Futura" panose="020B0602020204020303" pitchFamily="34" charset="-79"/>
              </a:rPr>
              <a:t> am y </a:t>
            </a:r>
            <a:r>
              <a:rPr lang="en-GB" dirty="0" err="1">
                <a:solidFill>
                  <a:srgbClr val="00303C"/>
                </a:solidFill>
                <a:effectLst/>
                <a:latin typeface="Futura" panose="020B0602020204020303" pitchFamily="34" charset="-79"/>
                <a:cs typeface="Futura" panose="020B0602020204020303" pitchFamily="34" charset="-79"/>
              </a:rPr>
              <a:t>rhyfeloedd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erbyn</a:t>
            </a:r>
            <a:r>
              <a:rPr lang="en-GB" dirty="0">
                <a:solidFill>
                  <a:srgbClr val="00303C"/>
                </a:solidFill>
                <a:effectLst/>
                <a:latin typeface="Futura" panose="020B0602020204020303" pitchFamily="34" charset="-79"/>
                <a:cs typeface="Futura" panose="020B0602020204020303" pitchFamily="34" charset="-79"/>
              </a:rPr>
              <a:t> Napoleon, </a:t>
            </a:r>
            <a:r>
              <a:rPr lang="en-GB" dirty="0" err="1">
                <a:solidFill>
                  <a:srgbClr val="00303C"/>
                </a:solidFill>
                <a:effectLst/>
                <a:latin typeface="Futura" panose="020B0602020204020303" pitchFamily="34" charset="-79"/>
                <a:cs typeface="Futura" panose="020B0602020204020303" pitchFamily="34" charset="-79"/>
              </a:rPr>
              <a:t>arweinydd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Ffrainc</a:t>
            </a:r>
            <a:r>
              <a:rPr lang="en-GB" dirty="0">
                <a:solidFill>
                  <a:srgbClr val="00303C"/>
                </a:solidFill>
                <a:effectLst/>
                <a:latin typeface="Futura" panose="020B0602020204020303" pitchFamily="34" charset="-79"/>
                <a:cs typeface="Futura" panose="020B0602020204020303" pitchFamily="34" charset="-79"/>
              </a:rPr>
              <a:t>. Am </a:t>
            </a:r>
            <a:r>
              <a:rPr lang="en-GB" dirty="0" err="1">
                <a:solidFill>
                  <a:srgbClr val="00303C"/>
                </a:solidFill>
                <a:effectLst/>
                <a:latin typeface="Futura" panose="020B0602020204020303" pitchFamily="34" charset="-79"/>
                <a:cs typeface="Futura" panose="020B0602020204020303" pitchFamily="34" charset="-79"/>
              </a:rPr>
              <a:t>flynyddoedd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lawer</a:t>
            </a:r>
            <a:r>
              <a:rPr lang="en-GB" dirty="0">
                <a:solidFill>
                  <a:srgbClr val="00303C"/>
                </a:solidFill>
                <a:effectLst/>
                <a:latin typeface="Futura" panose="020B0602020204020303" pitchFamily="34" charset="-79"/>
                <a:cs typeface="Futura" panose="020B0602020204020303" pitchFamily="34" charset="-79"/>
              </a:rPr>
              <a:t>, dim </a:t>
            </a:r>
            <a:r>
              <a:rPr lang="en-GB" dirty="0" err="1">
                <a:solidFill>
                  <a:srgbClr val="00303C"/>
                </a:solidFill>
                <a:effectLst/>
                <a:latin typeface="Futura" panose="020B0602020204020303" pitchFamily="34" charset="-79"/>
                <a:cs typeface="Futura" panose="020B0602020204020303" pitchFamily="34" charset="-79"/>
              </a:rPr>
              <a:t>ond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cyfoethog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ond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20fed </a:t>
            </a:r>
            <a:r>
              <a:rPr lang="en-GB" dirty="0" err="1">
                <a:solidFill>
                  <a:srgbClr val="00303C"/>
                </a:solidFill>
                <a:effectLst/>
                <a:latin typeface="Futura" panose="020B0602020204020303" pitchFamily="34" charset="-79"/>
                <a:cs typeface="Futura" panose="020B0602020204020303" pitchFamily="34" charset="-79"/>
              </a:rPr>
              <a:t>ganrif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ddechreuodd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godi</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erbyn</a:t>
            </a:r>
            <a:r>
              <a:rPr lang="en-GB" dirty="0">
                <a:solidFill>
                  <a:srgbClr val="00303C"/>
                </a:solidFill>
                <a:effectLst/>
                <a:latin typeface="Futura" panose="020B0602020204020303" pitchFamily="34" charset="-79"/>
                <a:cs typeface="Futura" panose="020B0602020204020303" pitchFamily="34" charset="-79"/>
              </a:rPr>
              <a:t> 1930, </a:t>
            </a:r>
            <a:r>
              <a:rPr lang="en-GB" dirty="0" err="1">
                <a:solidFill>
                  <a:srgbClr val="00303C"/>
                </a:solidFill>
                <a:effectLst/>
                <a:latin typeface="Futura" panose="020B0602020204020303" pitchFamily="34" charset="-79"/>
                <a:cs typeface="Futura" panose="020B0602020204020303" pitchFamily="34" charset="-79"/>
              </a:rPr>
              <a:t>roedd</a:t>
            </a:r>
            <a:r>
              <a:rPr lang="en-GB" dirty="0">
                <a:solidFill>
                  <a:srgbClr val="00303C"/>
                </a:solidFill>
                <a:effectLst/>
                <a:latin typeface="Futura" panose="020B0602020204020303" pitchFamily="34" charset="-79"/>
                <a:cs typeface="Futura" panose="020B0602020204020303" pitchFamily="34" charset="-79"/>
              </a:rPr>
              <a:t> 10 </a:t>
            </a:r>
            <a:r>
              <a:rPr lang="en-GB" dirty="0" err="1">
                <a:solidFill>
                  <a:srgbClr val="00303C"/>
                </a:solidFill>
                <a:effectLst/>
                <a:latin typeface="Futura" panose="020B0602020204020303" pitchFamily="34" charset="-79"/>
                <a:cs typeface="Futura" panose="020B0602020204020303" pitchFamily="34" charset="-79"/>
              </a:rPr>
              <a:t>miliwn</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bobl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Cynyddodd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cyfraddau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unwaith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eto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dalu</a:t>
            </a:r>
            <a:r>
              <a:rPr lang="en-GB" dirty="0">
                <a:solidFill>
                  <a:srgbClr val="00303C"/>
                </a:solidFill>
                <a:effectLst/>
                <a:latin typeface="Futura" panose="020B0602020204020303" pitchFamily="34" charset="-79"/>
                <a:cs typeface="Futura" panose="020B0602020204020303" pitchFamily="34" charset="-79"/>
              </a:rPr>
              <a:t> am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Ail </a:t>
            </a:r>
            <a:r>
              <a:rPr lang="en-GB" dirty="0" err="1">
                <a:solidFill>
                  <a:srgbClr val="00303C"/>
                </a:solidFill>
                <a:effectLst/>
                <a:latin typeface="Futura" panose="020B0602020204020303" pitchFamily="34" charset="-79"/>
                <a:cs typeface="Futura" panose="020B0602020204020303" pitchFamily="34" charset="-79"/>
              </a:rPr>
              <a:t>Ryfel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ym</a:t>
            </a:r>
            <a:r>
              <a:rPr lang="en-GB" dirty="0">
                <a:solidFill>
                  <a:srgbClr val="00303C"/>
                </a:solidFill>
                <a:effectLst/>
                <a:latin typeface="Futura" panose="020B0602020204020303" pitchFamily="34" charset="-79"/>
                <a:cs typeface="Futura" panose="020B0602020204020303" pitchFamily="34" charset="-79"/>
              </a:rPr>
              <a:t> 1944, </a:t>
            </a:r>
            <a:r>
              <a:rPr lang="en-GB" dirty="0" err="1">
                <a:solidFill>
                  <a:srgbClr val="00303C"/>
                </a:solidFill>
                <a:effectLst/>
                <a:latin typeface="Futura" panose="020B0602020204020303" pitchFamily="34" charset="-79"/>
                <a:cs typeface="Futura" panose="020B0602020204020303" pitchFamily="34" charset="-79"/>
              </a:rPr>
              <a:t>cyflwynwyd</a:t>
            </a:r>
            <a:r>
              <a:rPr lang="en-GB" dirty="0">
                <a:solidFill>
                  <a:srgbClr val="00303C"/>
                </a:solidFill>
                <a:effectLst/>
                <a:latin typeface="Futura" panose="020B0602020204020303" pitchFamily="34" charset="-79"/>
                <a:cs typeface="Futura" panose="020B0602020204020303" pitchFamily="34" charset="-79"/>
              </a:rPr>
              <a:t> y system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Wrth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(PAYE).</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Heddiw,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ffynhonnell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unigol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fwyaf</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llywodraeth</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cyfrif</a:t>
            </a:r>
            <a:r>
              <a:rPr lang="en-GB" dirty="0">
                <a:solidFill>
                  <a:srgbClr val="00303C"/>
                </a:solidFill>
                <a:effectLst/>
                <a:latin typeface="Futura" panose="020B0602020204020303" pitchFamily="34" charset="-79"/>
                <a:cs typeface="Futura" panose="020B0602020204020303" pitchFamily="34" charset="-79"/>
              </a:rPr>
              <a:t> am </a:t>
            </a:r>
            <a:r>
              <a:rPr lang="en-GB" dirty="0" err="1">
                <a:solidFill>
                  <a:srgbClr val="00303C"/>
                </a:solidFill>
                <a:effectLst/>
                <a:latin typeface="Futura" panose="020B0602020204020303" pitchFamily="34" charset="-79"/>
                <a:cs typeface="Futura" panose="020B0602020204020303" pitchFamily="34" charset="-79"/>
              </a:rPr>
              <a:t>bron</a:t>
            </a:r>
            <a:r>
              <a:rPr lang="en-GB" dirty="0">
                <a:solidFill>
                  <a:srgbClr val="00303C"/>
                </a:solidFill>
                <a:effectLst/>
                <a:latin typeface="Futura" panose="020B0602020204020303" pitchFamily="34" charset="-79"/>
                <a:cs typeface="Futura" panose="020B0602020204020303" pitchFamily="34" charset="-79"/>
              </a:rPr>
              <a:t> 25% o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llywodraeth</a:t>
            </a:r>
            <a:r>
              <a:rPr lang="en-GB" dirty="0">
                <a:solidFill>
                  <a:srgbClr val="00303C"/>
                </a:solidFill>
                <a:effectLst/>
                <a:latin typeface="Futura" panose="020B0602020204020303" pitchFamily="34" charset="-79"/>
                <a:cs typeface="Futura" panose="020B0602020204020303" pitchFamily="34" charset="-79"/>
              </a:rPr>
              <a:t>. Mae </a:t>
            </a:r>
            <a:r>
              <a:rPr lang="en-GB" dirty="0" err="1">
                <a:solidFill>
                  <a:srgbClr val="00303C"/>
                </a:solidFill>
                <a:effectLst/>
                <a:latin typeface="Futura" panose="020B0602020204020303" pitchFamily="34" charset="-79"/>
                <a:cs typeface="Futura" panose="020B0602020204020303" pitchFamily="34" charset="-79"/>
              </a:rPr>
              <a:t>hyn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ynghyd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llywodraeth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ffynonellau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eraill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ddefnyddio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dalu</a:t>
            </a:r>
            <a:r>
              <a:rPr lang="en-GB" dirty="0">
                <a:solidFill>
                  <a:srgbClr val="00303C"/>
                </a:solidFill>
                <a:effectLst/>
                <a:latin typeface="Futura" panose="020B0602020204020303" pitchFamily="34" charset="-79"/>
                <a:cs typeface="Futura" panose="020B0602020204020303" pitchFamily="34" charset="-79"/>
              </a:rPr>
              <a:t> am </a:t>
            </a:r>
            <a:r>
              <a:rPr lang="en-GB" dirty="0" err="1">
                <a:solidFill>
                  <a:srgbClr val="00303C"/>
                </a:solidFill>
                <a:effectLst/>
                <a:latin typeface="Futura" panose="020B0602020204020303" pitchFamily="34" charset="-79"/>
                <a:cs typeface="Futura" panose="020B0602020204020303" pitchFamily="34" charset="-79"/>
              </a:rPr>
              <a:t>holl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feysydd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gwariant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amrywiol</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llywodraeth</a:t>
            </a:r>
            <a:r>
              <a:rPr lang="en-GB" dirty="0">
                <a:solidFill>
                  <a:srgbClr val="00303C"/>
                </a:solidFill>
                <a:effectLst/>
                <a:latin typeface="Futura" panose="020B0602020204020303" pitchFamily="34" charset="-79"/>
                <a:cs typeface="Futura" panose="020B0602020204020303" pitchFamily="34" charset="-79"/>
              </a:rPr>
              <a:t>.</a:t>
            </a:r>
          </a:p>
        </p:txBody>
      </p:sp>
    </p:spTree>
    <p:extLst>
      <p:ext uri="{BB962C8B-B14F-4D97-AF65-F5344CB8AC3E}">
        <p14:creationId xmlns:p14="http://schemas.microsoft.com/office/powerpoint/2010/main" val="6320116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C1E94AD-FCD2-B543-AF67-AD6F49929EC8}"/>
              </a:ext>
            </a:extLst>
          </p:cNvPr>
          <p:cNvSpPr/>
          <p:nvPr userDrawn="1"/>
        </p:nvSpPr>
        <p:spPr>
          <a:xfrm>
            <a:off x="424069" y="382949"/>
            <a:ext cx="6299751" cy="5632311"/>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Mae </a:t>
            </a:r>
            <a:r>
              <a:rPr lang="en-GB" b="1" i="0" dirty="0" err="1">
                <a:solidFill>
                  <a:srgbClr val="00303C"/>
                </a:solidFill>
                <a:effectLst/>
                <a:latin typeface="Futura" panose="020B0602020204020303" pitchFamily="34" charset="-79"/>
                <a:cs typeface="Futura" panose="020B0602020204020303" pitchFamily="34" charset="-79"/>
              </a:rPr>
              <a:t>enghreifftiau</a:t>
            </a:r>
            <a:r>
              <a:rPr lang="en-GB" b="1" i="0" dirty="0">
                <a:solidFill>
                  <a:srgbClr val="00303C"/>
                </a:solidFill>
                <a:effectLst/>
                <a:latin typeface="Futura" panose="020B0602020204020303" pitchFamily="34" charset="-79"/>
                <a:cs typeface="Futura" panose="020B0602020204020303" pitchFamily="34" charset="-79"/>
              </a:rPr>
              <a:t> o </a:t>
            </a:r>
            <a:r>
              <a:rPr lang="en-GB" b="1" i="0" dirty="0" err="1">
                <a:solidFill>
                  <a:srgbClr val="00303C"/>
                </a:solidFill>
                <a:effectLst/>
                <a:latin typeface="Futura" panose="020B0602020204020303" pitchFamily="34" charset="-79"/>
                <a:cs typeface="Futura" panose="020B0602020204020303" pitchFamily="34" charset="-79"/>
              </a:rPr>
              <a:t>wariant</a:t>
            </a:r>
            <a:r>
              <a:rPr lang="en-GB" b="1" i="0" dirty="0">
                <a:solidFill>
                  <a:srgbClr val="00303C"/>
                </a:solidFill>
                <a:effectLst/>
                <a:latin typeface="Futura" panose="020B0602020204020303" pitchFamily="34" charset="-79"/>
                <a:cs typeface="Futura" panose="020B0602020204020303" pitchFamily="34" charset="-79"/>
              </a:rPr>
              <a:t> y </a:t>
            </a:r>
            <a:r>
              <a:rPr lang="en-GB" b="1" i="0" dirty="0" err="1">
                <a:solidFill>
                  <a:srgbClr val="00303C"/>
                </a:solidFill>
                <a:effectLst/>
                <a:latin typeface="Futura" panose="020B0602020204020303" pitchFamily="34" charset="-79"/>
                <a:cs typeface="Futura" panose="020B0602020204020303" pitchFamily="34" charset="-79"/>
              </a:rPr>
              <a:t>llywodraeth</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yn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cynnwys</a:t>
            </a:r>
            <a:r>
              <a:rPr lang="en-GB" b="1" i="0"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b="0" i="0" dirty="0" err="1">
                <a:solidFill>
                  <a:srgbClr val="00303C"/>
                </a:solidFill>
                <a:effectLst/>
                <a:latin typeface="Futura" panose="020B0602020204020303" pitchFamily="34" charset="-79"/>
                <a:cs typeface="Futura" panose="020B0602020204020303" pitchFamily="34" charset="-79"/>
              </a:rPr>
              <a:t>Darparu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Pensiynau’r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Wladwriaeth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cymorth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isel</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Lwfans</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Ceisio</a:t>
            </a:r>
            <a:r>
              <a:rPr lang="en-GB" b="0" i="0" dirty="0">
                <a:solidFill>
                  <a:srgbClr val="00303C"/>
                </a:solidFill>
                <a:effectLst/>
                <a:latin typeface="Futura" panose="020B0602020204020303" pitchFamily="34" charset="-79"/>
                <a:cs typeface="Futura" panose="020B0602020204020303" pitchFamily="34" charset="-79"/>
              </a:rPr>
              <a:t> Gwaith</a:t>
            </a:r>
          </a:p>
          <a:p>
            <a:pPr marL="285750" indent="-285750">
              <a:buFont typeface="Arial" panose="020B0604020202020204" pitchFamily="34" charset="0"/>
              <a:buChar char="•"/>
            </a:pPr>
            <a:r>
              <a:rPr lang="en-GB" b="0" i="0" dirty="0">
                <a:solidFill>
                  <a:srgbClr val="00303C"/>
                </a:solidFill>
                <a:effectLst/>
                <a:latin typeface="Futura" panose="020B0602020204020303" pitchFamily="34" charset="-79"/>
                <a:cs typeface="Futura" panose="020B0602020204020303" pitchFamily="34" charset="-79"/>
              </a:rPr>
              <a:t>Y </a:t>
            </a:r>
            <a:r>
              <a:rPr lang="en-GB" b="0" i="0" dirty="0" err="1">
                <a:solidFill>
                  <a:srgbClr val="00303C"/>
                </a:solidFill>
                <a:effectLst/>
                <a:latin typeface="Futura" panose="020B0602020204020303" pitchFamily="34" charset="-79"/>
                <a:cs typeface="Futura" panose="020B0602020204020303" pitchFamily="34" charset="-79"/>
              </a:rPr>
              <a:t>Gwasanaeth</a:t>
            </a:r>
            <a:r>
              <a:rPr lang="en-GB" b="0" i="0" dirty="0">
                <a:solidFill>
                  <a:srgbClr val="00303C"/>
                </a:solidFill>
                <a:effectLst/>
                <a:latin typeface="Futura" panose="020B0602020204020303" pitchFamily="34" charset="-79"/>
                <a:cs typeface="Futura" panose="020B0602020204020303" pitchFamily="34" charset="-79"/>
              </a:rPr>
              <a:t> Iechyd </a:t>
            </a:r>
            <a:r>
              <a:rPr lang="en-GB" b="0" i="0" dirty="0" err="1">
                <a:solidFill>
                  <a:srgbClr val="00303C"/>
                </a:solidFill>
                <a:effectLst/>
                <a:latin typeface="Futura" panose="020B0602020204020303" pitchFamily="34" charset="-79"/>
                <a:cs typeface="Futura" panose="020B0602020204020303" pitchFamily="34" charset="-79"/>
              </a:rPr>
              <a:t>Gwladol</a:t>
            </a:r>
            <a:r>
              <a:rPr lang="en-GB" b="0" i="0" dirty="0">
                <a:solidFill>
                  <a:srgbClr val="00303C"/>
                </a:solidFill>
                <a:effectLst/>
                <a:latin typeface="Futura" panose="020B0602020204020303" pitchFamily="34" charset="-79"/>
                <a:cs typeface="Futura" panose="020B0602020204020303" pitchFamily="34" charset="-79"/>
              </a:rPr>
              <a:t> (GIG) – </a:t>
            </a:r>
            <a:r>
              <a:rPr lang="en-GB" b="0" i="0" dirty="0" err="1">
                <a:solidFill>
                  <a:srgbClr val="00303C"/>
                </a:solidFill>
                <a:effectLst/>
                <a:latin typeface="Futura" panose="020B0602020204020303" pitchFamily="34" charset="-79"/>
                <a:cs typeface="Futura" panose="020B0602020204020303" pitchFamily="34" charset="-79"/>
              </a:rPr>
              <a:t>adeiladu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ysbytai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darparu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triniaeth</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thalu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meddygon</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nyrsys</a:t>
            </a:r>
            <a:endParaRPr lang="en-GB" b="0" i="0"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b="0" i="0" dirty="0" err="1">
                <a:solidFill>
                  <a:srgbClr val="00303C"/>
                </a:solidFill>
                <a:effectLst/>
                <a:latin typeface="Futura" panose="020B0602020204020303" pitchFamily="34" charset="-79"/>
                <a:cs typeface="Futura" panose="020B0602020204020303" pitchFamily="34" charset="-79"/>
              </a:rPr>
              <a:t>Gwario</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ysgolion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colegau</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phrifysgolion</a:t>
            </a:r>
            <a:endParaRPr lang="en-GB" b="0" i="0"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b="0" i="0" dirty="0">
                <a:solidFill>
                  <a:srgbClr val="00303C"/>
                </a:solidFill>
                <a:effectLst/>
                <a:latin typeface="Futura" panose="020B0602020204020303" pitchFamily="34" charset="-79"/>
                <a:cs typeface="Futura" panose="020B0602020204020303" pitchFamily="34" charset="-79"/>
              </a:rPr>
              <a:t>Y </a:t>
            </a:r>
            <a:r>
              <a:rPr lang="en-GB" b="0" i="0" dirty="0" err="1">
                <a:solidFill>
                  <a:srgbClr val="00303C"/>
                </a:solidFill>
                <a:effectLst/>
                <a:latin typeface="Futura" panose="020B0602020204020303" pitchFamily="34" charset="-79"/>
                <a:cs typeface="Futura" panose="020B0602020204020303" pitchFamily="34" charset="-79"/>
              </a:rPr>
              <a:t>Lluoedd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Arfog</a:t>
            </a:r>
            <a:r>
              <a:rPr lang="en-GB" b="0" i="0" dirty="0">
                <a:solidFill>
                  <a:srgbClr val="00303C"/>
                </a:solidFill>
                <a:effectLst/>
                <a:latin typeface="Futura" panose="020B0602020204020303" pitchFamily="34" charset="-79"/>
                <a:cs typeface="Futura" panose="020B0602020204020303" pitchFamily="34" charset="-79"/>
              </a:rPr>
              <a:t> – </a:t>
            </a:r>
            <a:r>
              <a:rPr lang="en-GB" b="0" i="0" dirty="0" err="1">
                <a:solidFill>
                  <a:srgbClr val="00303C"/>
                </a:solidFill>
                <a:effectLst/>
                <a:latin typeface="Futura" panose="020B0602020204020303" pitchFamily="34" charset="-79"/>
                <a:cs typeface="Futura" panose="020B0602020204020303" pitchFamily="34" charset="-79"/>
              </a:rPr>
              <a:t>sicrhau</a:t>
            </a:r>
            <a:r>
              <a:rPr lang="en-GB" b="0" i="0" dirty="0">
                <a:solidFill>
                  <a:srgbClr val="00303C"/>
                </a:solidFill>
                <a:effectLst/>
                <a:latin typeface="Futura" panose="020B0602020204020303" pitchFamily="34" charset="-79"/>
                <a:cs typeface="Futura" panose="020B0602020204020303" pitchFamily="34" charset="-79"/>
              </a:rPr>
              <a:t> bod </a:t>
            </a:r>
            <a:r>
              <a:rPr lang="en-GB" b="0" i="0" dirty="0" err="1">
                <a:solidFill>
                  <a:srgbClr val="00303C"/>
                </a:solidFill>
                <a:effectLst/>
                <a:latin typeface="Futura" panose="020B0602020204020303" pitchFamily="34" charset="-79"/>
                <a:cs typeface="Futura" panose="020B0602020204020303" pitchFamily="34" charset="-79"/>
              </a:rPr>
              <a:t>gan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Fyddin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Llynges</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Awyrlu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Brenhinol</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dechnoleg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ddiweddaraf</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thalu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cyflogau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personél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milwrol</a:t>
            </a:r>
            <a:endParaRPr lang="en-GB" b="0" i="0"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b="0" i="0" dirty="0" err="1">
                <a:solidFill>
                  <a:srgbClr val="00303C"/>
                </a:solidFill>
                <a:effectLst/>
                <a:latin typeface="Futura" panose="020B0602020204020303" pitchFamily="34" charset="-79"/>
                <a:cs typeface="Futura" panose="020B0602020204020303" pitchFamily="34" charset="-79"/>
              </a:rPr>
              <a:t>Cynghorau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lleol</a:t>
            </a:r>
            <a:r>
              <a:rPr lang="en-GB" b="0" i="0" dirty="0">
                <a:solidFill>
                  <a:srgbClr val="00303C"/>
                </a:solidFill>
                <a:effectLst/>
                <a:latin typeface="Futura" panose="020B0602020204020303" pitchFamily="34" charset="-79"/>
                <a:cs typeface="Futura" panose="020B0602020204020303" pitchFamily="34" charset="-79"/>
              </a:rPr>
              <a:t> – </a:t>
            </a:r>
            <a:r>
              <a:rPr lang="en-GB" b="0" i="0" dirty="0" err="1">
                <a:solidFill>
                  <a:srgbClr val="00303C"/>
                </a:solidFill>
                <a:effectLst/>
                <a:latin typeface="Futura" panose="020B0602020204020303" pitchFamily="34" charset="-79"/>
                <a:cs typeface="Futura" panose="020B0602020204020303" pitchFamily="34" charset="-79"/>
              </a:rPr>
              <a:t>darparu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gwasanaethau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gwacáu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eich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biniau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sbwriel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glanhau’r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strydoedd</a:t>
            </a:r>
            <a:r>
              <a:rPr lang="en-GB" b="0" i="0" dirty="0">
                <a:solidFill>
                  <a:srgbClr val="00303C"/>
                </a:solidFill>
                <a:effectLst/>
                <a:latin typeface="Futura" panose="020B0602020204020303" pitchFamily="34" charset="-79"/>
                <a:cs typeface="Futura" panose="020B0602020204020303" pitchFamily="34" charset="-79"/>
              </a:rPr>
              <a:t>,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endParaRPr lang="en-GB" b="0" i="0" dirty="0">
              <a:solidFill>
                <a:srgbClr val="00303C"/>
              </a:solidFill>
              <a:effectLst/>
              <a:latin typeface="Futura" panose="020B0602020204020303" pitchFamily="34" charset="-79"/>
              <a:cs typeface="Futura" panose="020B0602020204020303" pitchFamily="34" charset="-79"/>
            </a:endParaRPr>
          </a:p>
          <a:p>
            <a:r>
              <a:rPr lang="en-GB" b="0" i="0" dirty="0">
                <a:solidFill>
                  <a:srgbClr val="00303C"/>
                </a:solidFill>
                <a:effectLst/>
                <a:latin typeface="Futura" panose="020B0602020204020303" pitchFamily="34" charset="-79"/>
                <a:cs typeface="Futura" panose="020B0602020204020303" pitchFamily="34" charset="-79"/>
              </a:rPr>
              <a:t>Y </a:t>
            </a:r>
            <a:r>
              <a:rPr lang="en-GB" b="0" i="0" dirty="0" err="1">
                <a:solidFill>
                  <a:srgbClr val="00303C"/>
                </a:solidFill>
                <a:effectLst/>
                <a:latin typeface="Futura" panose="020B0602020204020303" pitchFamily="34" charset="-79"/>
                <a:cs typeface="Futura" panose="020B0602020204020303" pitchFamily="34" charset="-79"/>
              </a:rPr>
              <a:t>llywodraeth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a:t>
            </a:r>
            <a:r>
              <a:rPr lang="en-GB" b="0" i="0" dirty="0">
                <a:solidFill>
                  <a:srgbClr val="00303C"/>
                </a:solidFill>
                <a:effectLst/>
                <a:latin typeface="Futura" panose="020B0602020204020303" pitchFamily="34" charset="-79"/>
                <a:cs typeface="Futura" panose="020B0602020204020303" pitchFamily="34" charset="-79"/>
              </a:rPr>
              <a:t> am </a:t>
            </a:r>
            <a:r>
              <a:rPr lang="en-GB" b="0" i="0" dirty="0" err="1">
                <a:solidFill>
                  <a:srgbClr val="00303C"/>
                </a:solidFill>
                <a:effectLst/>
                <a:latin typeface="Futura" panose="020B0602020204020303" pitchFamily="34" charset="-79"/>
                <a:cs typeface="Futura" panose="020B0602020204020303" pitchFamily="34" charset="-79"/>
              </a:rPr>
              <a:t>yr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holl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wasanaethau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hyn</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llawer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mwy</a:t>
            </a:r>
            <a:r>
              <a:rPr lang="en-GB" b="0" i="0" dirty="0">
                <a:solidFill>
                  <a:srgbClr val="00303C"/>
                </a:solidFill>
                <a:effectLst/>
                <a:latin typeface="Futura" panose="020B0602020204020303" pitchFamily="34" charset="-79"/>
                <a:cs typeface="Futura" panose="020B0602020204020303" pitchFamily="34" charset="-79"/>
              </a:rPr>
              <a:t>, ac er </a:t>
            </a:r>
            <a:r>
              <a:rPr lang="en-GB" b="0" i="0" dirty="0" err="1">
                <a:solidFill>
                  <a:srgbClr val="00303C"/>
                </a:solidFill>
                <a:effectLst/>
                <a:latin typeface="Futura" panose="020B0602020204020303" pitchFamily="34" charset="-79"/>
                <a:cs typeface="Futura" panose="020B0602020204020303" pitchFamily="34" charset="-79"/>
              </a:rPr>
              <a:t>mwyn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iddi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allu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gwneud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hynny</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mae’n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rhaid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iddi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ddefnyddio’r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mae’n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gael</a:t>
            </a:r>
            <a:r>
              <a:rPr lang="en-GB" b="0" i="0" dirty="0">
                <a:solidFill>
                  <a:srgbClr val="00303C"/>
                </a:solidFill>
                <a:effectLst/>
                <a:latin typeface="Futura" panose="020B0602020204020303" pitchFamily="34" charset="-79"/>
                <a:cs typeface="Futura" panose="020B0602020204020303" pitchFamily="34" charset="-79"/>
              </a:rPr>
              <a:t> o </a:t>
            </a:r>
            <a:r>
              <a:rPr lang="en-GB" b="0" i="0" dirty="0" err="1">
                <a:solidFill>
                  <a:srgbClr val="00303C"/>
                </a:solidFill>
                <a:effectLst/>
                <a:latin typeface="Futura" panose="020B0602020204020303" pitchFamily="34" charset="-79"/>
                <a:cs typeface="Futura" panose="020B0602020204020303" pitchFamily="34" charset="-79"/>
              </a:rPr>
              <a:t>drethiant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Nid</a:t>
            </a:r>
            <a:r>
              <a:rPr lang="en-GB" b="0" i="0" dirty="0">
                <a:solidFill>
                  <a:srgbClr val="00303C"/>
                </a:solidFill>
                <a:effectLst/>
                <a:latin typeface="Futura" panose="020B0602020204020303" pitchFamily="34" charset="-79"/>
                <a:cs typeface="Futura" panose="020B0602020204020303" pitchFamily="34" charset="-79"/>
              </a:rPr>
              <a:t> dim </a:t>
            </a:r>
            <a:r>
              <a:rPr lang="en-GB" b="0" i="0" dirty="0" err="1">
                <a:solidFill>
                  <a:srgbClr val="00303C"/>
                </a:solidFill>
                <a:effectLst/>
                <a:latin typeface="Futura" panose="020B0602020204020303" pitchFamily="34" charset="-79"/>
                <a:cs typeface="Futura" panose="020B0602020204020303" pitchFamily="34" charset="-79"/>
              </a:rPr>
              <a:t>ond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ond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hefyd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Yswiriant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Gwladol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Werth (TAW), y </a:t>
            </a:r>
            <a:r>
              <a:rPr lang="en-GB" b="0" i="0" dirty="0" err="1">
                <a:solidFill>
                  <a:srgbClr val="00303C"/>
                </a:solidFill>
                <a:effectLst/>
                <a:latin typeface="Futura" panose="020B0602020204020303" pitchFamily="34" charset="-79"/>
                <a:cs typeface="Futura" panose="020B0602020204020303" pitchFamily="34" charset="-79"/>
              </a:rPr>
              <a:t>Dreth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Gyngor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trethi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elw</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busnesau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cerbyd</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threthi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alcohol, </a:t>
            </a:r>
            <a:r>
              <a:rPr lang="en-GB" b="0" i="0" dirty="0" err="1">
                <a:solidFill>
                  <a:srgbClr val="00303C"/>
                </a:solidFill>
                <a:effectLst/>
                <a:latin typeface="Futura" panose="020B0602020204020303" pitchFamily="34" charset="-79"/>
                <a:cs typeface="Futura" panose="020B0602020204020303" pitchFamily="34" charset="-79"/>
              </a:rPr>
              <a:t>sigaréts</a:t>
            </a:r>
            <a:r>
              <a:rPr lang="en-GB" b="0" i="0" dirty="0">
                <a:solidFill>
                  <a:srgbClr val="00303C"/>
                </a:solidFill>
                <a:effectLst/>
                <a:latin typeface="Futura" panose="020B0602020204020303" pitchFamily="34" charset="-79"/>
                <a:cs typeface="Futura" panose="020B0602020204020303" pitchFamily="34" charset="-79"/>
              </a:rPr>
              <a:t>,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p:txBody>
      </p:sp>
      <p:sp>
        <p:nvSpPr>
          <p:cNvPr id="11" name="Rounded Rectangle 10">
            <a:extLst>
              <a:ext uri="{FF2B5EF4-FFF2-40B4-BE49-F238E27FC236}">
                <a16:creationId xmlns:a16="http://schemas.microsoft.com/office/drawing/2014/main" id="{54EB7EE9-EF4C-4E4B-AA4E-773F88A87F34}"/>
              </a:ext>
            </a:extLst>
          </p:cNvPr>
          <p:cNvSpPr/>
          <p:nvPr userDrawn="1"/>
        </p:nvSpPr>
        <p:spPr>
          <a:xfrm>
            <a:off x="7084944" y="353857"/>
            <a:ext cx="46863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81FEA8-FA0A-7143-8D54-AADA1AAACA6A}"/>
              </a:ext>
            </a:extLst>
          </p:cNvPr>
          <p:cNvSpPr/>
          <p:nvPr userDrawn="1"/>
        </p:nvSpPr>
        <p:spPr>
          <a:xfrm>
            <a:off x="8056540"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3" name="Straight Connector 12">
            <a:extLst>
              <a:ext uri="{FF2B5EF4-FFF2-40B4-BE49-F238E27FC236}">
                <a16:creationId xmlns:a16="http://schemas.microsoft.com/office/drawing/2014/main" id="{224C718D-2077-454D-A71C-7CF404A04DF9}"/>
              </a:ext>
            </a:extLst>
          </p:cNvPr>
          <p:cNvCxnSpPr/>
          <p:nvPr userDrawn="1"/>
        </p:nvCxnSpPr>
        <p:spPr>
          <a:xfrm>
            <a:off x="7538830" y="1301807"/>
            <a:ext cx="3636579"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pic>
        <p:nvPicPr>
          <p:cNvPr id="14" name="Picture 13">
            <a:extLst>
              <a:ext uri="{FF2B5EF4-FFF2-40B4-BE49-F238E27FC236}">
                <a16:creationId xmlns:a16="http://schemas.microsoft.com/office/drawing/2014/main" id="{82E547C7-DCE5-4B43-9466-BCEE557D0F21}"/>
              </a:ext>
            </a:extLst>
          </p:cNvPr>
          <p:cNvPicPr>
            <a:picLocks noChangeAspect="1"/>
          </p:cNvPicPr>
          <p:nvPr userDrawn="1"/>
        </p:nvPicPr>
        <p:blipFill>
          <a:blip r:embed="rId2"/>
          <a:stretch>
            <a:fillRect/>
          </a:stretch>
        </p:blipFill>
        <p:spPr>
          <a:xfrm>
            <a:off x="7466283" y="608228"/>
            <a:ext cx="620573" cy="615762"/>
          </a:xfrm>
          <a:prstGeom prst="rect">
            <a:avLst/>
          </a:prstGeom>
        </p:spPr>
      </p:pic>
      <p:sp>
        <p:nvSpPr>
          <p:cNvPr id="8" name="Rectangle 7">
            <a:extLst>
              <a:ext uri="{FF2B5EF4-FFF2-40B4-BE49-F238E27FC236}">
                <a16:creationId xmlns:a16="http://schemas.microsoft.com/office/drawing/2014/main" id="{5EC39F56-E635-1946-92D5-45BACAA3D781}"/>
              </a:ext>
            </a:extLst>
          </p:cNvPr>
          <p:cNvSpPr/>
          <p:nvPr userDrawn="1"/>
        </p:nvSpPr>
        <p:spPr>
          <a:xfrm>
            <a:off x="7466283" y="1553601"/>
            <a:ext cx="3652914" cy="3416320"/>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Mae </a:t>
            </a:r>
            <a:r>
              <a:rPr lang="en-GB" b="1" dirty="0" err="1">
                <a:solidFill>
                  <a:srgbClr val="FFFFFF"/>
                </a:solidFill>
                <a:effectLst/>
                <a:latin typeface="FUTURA MEDIUM" panose="020B0602020204020303" pitchFamily="34" charset="-79"/>
                <a:cs typeface="FUTURA MEDIUM" panose="020B0602020204020303" pitchFamily="34" charset="-79"/>
              </a:rPr>
              <a:t>Treth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Incwm</a:t>
            </a:r>
            <a:r>
              <a:rPr lang="en-GB" b="1" dirty="0">
                <a:solidFill>
                  <a:srgbClr val="FFFFFF"/>
                </a:solidFill>
                <a:effectLst/>
                <a:latin typeface="FUTURA MEDIUM" panose="020B0602020204020303" pitchFamily="34" charset="-79"/>
                <a:cs typeface="FUTURA MEDIUM" panose="020B0602020204020303" pitchFamily="34" charset="-79"/>
              </a:rPr>
              <a:t> ac </a:t>
            </a:r>
            <a:r>
              <a:rPr lang="en-GB" b="1" dirty="0" err="1">
                <a:solidFill>
                  <a:srgbClr val="FFFFFF"/>
                </a:solidFill>
                <a:effectLst/>
                <a:latin typeface="FUTURA MEDIUM" panose="020B0602020204020303" pitchFamily="34" charset="-79"/>
                <a:cs typeface="FUTURA MEDIUM" panose="020B0602020204020303" pitchFamily="34" charset="-79"/>
              </a:rPr>
              <a:t>Yswiriant</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Gwladol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cael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eu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casglu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gan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Gyllid</a:t>
            </a:r>
            <a:r>
              <a:rPr lang="en-GB" b="1" dirty="0">
                <a:solidFill>
                  <a:srgbClr val="FFFFFF"/>
                </a:solidFill>
                <a:effectLst/>
                <a:latin typeface="FUTURA MEDIUM" panose="020B0602020204020303" pitchFamily="34" charset="-79"/>
                <a:cs typeface="FUTURA MEDIUM" panose="020B0602020204020303" pitchFamily="34" charset="-79"/>
              </a:rPr>
              <a:t> a </a:t>
            </a:r>
            <a:r>
              <a:rPr lang="en-GB" b="1" dirty="0" err="1">
                <a:solidFill>
                  <a:srgbClr val="FFFFFF"/>
                </a:solidFill>
                <a:effectLst/>
                <a:latin typeface="FUTURA MEDIUM" panose="020B0602020204020303" pitchFamily="34" charset="-79"/>
                <a:cs typeface="FUTURA MEDIUM" panose="020B0602020204020303" pitchFamily="34" charset="-79"/>
              </a:rPr>
              <a:t>Thollau</a:t>
            </a:r>
            <a:r>
              <a:rPr lang="en-GB" b="1" dirty="0">
                <a:solidFill>
                  <a:srgbClr val="FFFFFF"/>
                </a:solidFill>
                <a:effectLst/>
                <a:latin typeface="FUTURA MEDIUM" panose="020B0602020204020303" pitchFamily="34" charset="-79"/>
                <a:cs typeface="FUTURA MEDIUM" panose="020B0602020204020303" pitchFamily="34" charset="-79"/>
              </a:rPr>
              <a:t> EM. Mae </a:t>
            </a:r>
            <a:r>
              <a:rPr lang="en-GB" b="1" dirty="0" err="1">
                <a:solidFill>
                  <a:srgbClr val="FFFFFF"/>
                </a:solidFill>
                <a:effectLst/>
                <a:latin typeface="FUTURA MEDIUM" panose="020B0602020204020303" pitchFamily="34" charset="-79"/>
                <a:cs typeface="FUTURA MEDIUM" panose="020B0602020204020303" pitchFamily="34" charset="-79"/>
              </a:rPr>
              <a:t>Treth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Incwm</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cael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ei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defnyddio</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helpu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ariannu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gwasanaethau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cyhoeddus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fel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addysg</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a’r</a:t>
            </a:r>
            <a:r>
              <a:rPr lang="en-GB" b="1" dirty="0">
                <a:solidFill>
                  <a:srgbClr val="FFFFFF"/>
                </a:solidFill>
                <a:effectLst/>
                <a:latin typeface="FUTURA MEDIUM" panose="020B0602020204020303" pitchFamily="34" charset="-79"/>
                <a:cs typeface="FUTURA MEDIUM" panose="020B0602020204020303" pitchFamily="34" charset="-79"/>
              </a:rPr>
              <a:t> system les, </a:t>
            </a:r>
            <a:r>
              <a:rPr lang="en-GB" b="1" dirty="0" err="1">
                <a:solidFill>
                  <a:srgbClr val="FFFFFF"/>
                </a:solidFill>
                <a:effectLst/>
                <a:latin typeface="FUTURA MEDIUM" panose="020B0602020204020303" pitchFamily="34" charset="-79"/>
                <a:cs typeface="FUTURA MEDIUM" panose="020B0602020204020303" pitchFamily="34" charset="-79"/>
              </a:rPr>
              <a:t>tra</a:t>
            </a:r>
            <a:r>
              <a:rPr lang="en-GB" b="1" dirty="0">
                <a:solidFill>
                  <a:srgbClr val="FFFFFF"/>
                </a:solidFill>
                <a:effectLst/>
                <a:latin typeface="FUTURA MEDIUM" panose="020B0602020204020303" pitchFamily="34" charset="-79"/>
                <a:cs typeface="FUTURA MEDIUM" panose="020B0602020204020303" pitchFamily="34" charset="-79"/>
              </a:rPr>
              <a:t> bod </a:t>
            </a:r>
            <a:r>
              <a:rPr lang="en-GB" b="1" dirty="0" err="1">
                <a:solidFill>
                  <a:srgbClr val="FFFFFF"/>
                </a:solidFill>
                <a:effectLst/>
                <a:latin typeface="FUTURA MEDIUM" panose="020B0602020204020303" pitchFamily="34" charset="-79"/>
                <a:cs typeface="FUTURA MEDIUM" panose="020B0602020204020303" pitchFamily="34" charset="-79"/>
              </a:rPr>
              <a:t>cyfraniadau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Yswiriant</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Gwladol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cael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eu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defnyddio</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gynyddu</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hawl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unigolyn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fudd-daliadau’r</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wladwriaeth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fel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pensiwn</a:t>
            </a:r>
            <a:r>
              <a:rPr lang="en-GB" b="1" dirty="0">
                <a:solidFill>
                  <a:srgbClr val="FFFFFF"/>
                </a:solidFill>
                <a:effectLst/>
                <a:latin typeface="FUTURA MEDIUM" panose="020B0602020204020303" pitchFamily="34" charset="-79"/>
                <a:cs typeface="FUTURA MEDIUM" panose="020B0602020204020303" pitchFamily="34" charset="-79"/>
              </a:rPr>
              <a:t> y </a:t>
            </a:r>
            <a:r>
              <a:rPr lang="en-GB" b="1" dirty="0" err="1">
                <a:solidFill>
                  <a:srgbClr val="FFFFFF"/>
                </a:solidFill>
                <a:effectLst/>
                <a:latin typeface="FUTURA MEDIUM" panose="020B0602020204020303" pitchFamily="34" charset="-79"/>
                <a:cs typeface="FUTURA MEDIUM" panose="020B0602020204020303" pitchFamily="34" charset="-79"/>
              </a:rPr>
              <a:t>wladwriaeth</a:t>
            </a:r>
            <a:r>
              <a:rPr lang="en-GB" b="1" dirty="0">
                <a:solidFill>
                  <a:srgbClr val="FFFFFF"/>
                </a:solidFill>
                <a:effectLst/>
                <a:latin typeface="FUTURA MEDIUM" panose="020B0602020204020303" pitchFamily="34" charset="-79"/>
                <a:cs typeface="FUTURA MEDIUM" panose="020B0602020204020303" pitchFamily="34" charset="-79"/>
              </a:rPr>
              <a:t>.</a:t>
            </a:r>
          </a:p>
        </p:txBody>
      </p:sp>
      <p:sp>
        <p:nvSpPr>
          <p:cNvPr id="15" name="TextBox 14">
            <a:extLst>
              <a:ext uri="{FF2B5EF4-FFF2-40B4-BE49-F238E27FC236}">
                <a16:creationId xmlns:a16="http://schemas.microsoft.com/office/drawing/2014/main" id="{B565AAD7-3AD4-D941-B62A-0E704BFAA1C8}"/>
              </a:ext>
            </a:extLst>
          </p:cNvPr>
          <p:cNvSpPr txBox="1"/>
          <p:nvPr userDrawn="1"/>
        </p:nvSpPr>
        <p:spPr>
          <a:xfrm>
            <a:off x="4038600" y="6289627"/>
            <a:ext cx="847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PAM RYDYN NI’N TALU TRETH INCWM?</a:t>
            </a:r>
          </a:p>
        </p:txBody>
      </p:sp>
    </p:spTree>
    <p:extLst>
      <p:ext uri="{BB962C8B-B14F-4D97-AF65-F5344CB8AC3E}">
        <p14:creationId xmlns:p14="http://schemas.microsoft.com/office/powerpoint/2010/main" val="76960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1121641" y="471570"/>
            <a:ext cx="5165719"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CYFLOGAETH</a:t>
            </a:r>
          </a:p>
        </p:txBody>
      </p:sp>
      <p:cxnSp>
        <p:nvCxnSpPr>
          <p:cNvPr id="15" name="Straight Connector 14">
            <a:extLst>
              <a:ext uri="{FF2B5EF4-FFF2-40B4-BE49-F238E27FC236}">
                <a16:creationId xmlns:a16="http://schemas.microsoft.com/office/drawing/2014/main" id="{1EC67118-D5EE-324D-BBF4-AAD79F8CE596}"/>
              </a:ext>
            </a:extLst>
          </p:cNvPr>
          <p:cNvCxnSpPr>
            <a:cxnSpLocks/>
          </p:cNvCxnSpPr>
          <p:nvPr userDrawn="1"/>
        </p:nvCxnSpPr>
        <p:spPr>
          <a:xfrm>
            <a:off x="1215968" y="893690"/>
            <a:ext cx="236543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D6144EB4-4B3E-BD42-A217-1A7AFF659990}"/>
              </a:ext>
            </a:extLst>
          </p:cNvPr>
          <p:cNvPicPr>
            <a:picLocks noChangeAspect="1"/>
          </p:cNvPicPr>
          <p:nvPr userDrawn="1"/>
        </p:nvPicPr>
        <p:blipFill>
          <a:blip r:embed="rId2"/>
          <a:stretch>
            <a:fillRect/>
          </a:stretch>
        </p:blipFill>
        <p:spPr>
          <a:xfrm>
            <a:off x="531567" y="420801"/>
            <a:ext cx="613265" cy="602958"/>
          </a:xfrm>
          <a:prstGeom prst="rect">
            <a:avLst/>
          </a:prstGeom>
        </p:spPr>
      </p:pic>
      <p:sp>
        <p:nvSpPr>
          <p:cNvPr id="8" name="Rectangle 7">
            <a:extLst>
              <a:ext uri="{FF2B5EF4-FFF2-40B4-BE49-F238E27FC236}">
                <a16:creationId xmlns:a16="http://schemas.microsoft.com/office/drawing/2014/main" id="{0555ADA9-F4C0-6E41-A8E7-2F5DBC6D83FB}"/>
              </a:ext>
            </a:extLst>
          </p:cNvPr>
          <p:cNvSpPr/>
          <p:nvPr userDrawn="1"/>
        </p:nvSpPr>
        <p:spPr>
          <a:xfrm>
            <a:off x="531567" y="1200551"/>
            <a:ext cx="5165720" cy="3970318"/>
          </a:xfrm>
          <a:prstGeom prst="rect">
            <a:avLst/>
          </a:prstGeom>
        </p:spPr>
        <p:txBody>
          <a:bodyPr wrap="square">
            <a:spAutoFit/>
          </a:bodyPr>
          <a:lstStyle/>
          <a:p>
            <a:r>
              <a:rPr lang="cy-GB" sz="1800" kern="1200" dirty="0">
                <a:solidFill>
                  <a:srgbClr val="00303C"/>
                </a:solidFill>
                <a:effectLst/>
                <a:latin typeface="Futura Medium" panose="020B0602020204020303" pitchFamily="34" charset="-79"/>
                <a:ea typeface="+mn-ea"/>
                <a:cs typeface="Futura Medium" panose="020B0602020204020303" pitchFamily="34" charset="-79"/>
              </a:rPr>
              <a:t>Mae amrywiaeth eang o waith ar gael i’r rhai sy’n gadael yr ysgol a’r coleg. Mae’r Isafswm Cyflog Cenedlaethol ar gael i’r rhai sy’n dechrau gweithio’n syth ar ôl yr ysgol neu’r coleg hefyd. Mae hyn yn amrywio yn ôl eich oedran, ac mae’r cyfraddau’n newid bob mis Ebrill. Ar gyfer 2021, y gyfradd yw:</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b="1" i="0" kern="1200" dirty="0">
                <a:solidFill>
                  <a:srgbClr val="00303C"/>
                </a:solidFill>
                <a:effectLst/>
                <a:latin typeface="Futura" panose="020B0602020204020303" pitchFamily="34" charset="-79"/>
                <a:ea typeface="+mn-ea"/>
                <a:cs typeface="Futura" panose="020B0602020204020303" pitchFamily="34" charset="-79"/>
              </a:rPr>
              <a:t>Iau na 18 oed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 £4.62 yr awr</a:t>
            </a:r>
          </a:p>
          <a:p>
            <a:r>
              <a:rPr lang="cy-GB" sz="1800" b="1" i="0" kern="1200" dirty="0">
                <a:solidFill>
                  <a:srgbClr val="00303C"/>
                </a:solidFill>
                <a:effectLst/>
                <a:latin typeface="Futura" panose="020B0602020204020303" pitchFamily="34" charset="-79"/>
                <a:ea typeface="+mn-ea"/>
                <a:cs typeface="Futura" panose="020B0602020204020303" pitchFamily="34" charset="-79"/>
              </a:rPr>
              <a:t>18-20 oed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 £6.56 yr awr</a:t>
            </a:r>
          </a:p>
          <a:p>
            <a:r>
              <a:rPr lang="cy-GB" sz="1800" b="1" i="0" kern="1200" dirty="0">
                <a:solidFill>
                  <a:srgbClr val="00303C"/>
                </a:solidFill>
                <a:effectLst/>
                <a:latin typeface="Futura" panose="020B0602020204020303" pitchFamily="34" charset="-79"/>
                <a:ea typeface="+mn-ea"/>
                <a:cs typeface="Futura" panose="020B0602020204020303" pitchFamily="34" charset="-79"/>
              </a:rPr>
              <a:t>21-22 oed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 £8.36 yr awr</a:t>
            </a:r>
          </a:p>
          <a:p>
            <a:r>
              <a:rPr lang="cy-GB" sz="1800" b="1" i="0" kern="1200" dirty="0">
                <a:solidFill>
                  <a:srgbClr val="00303C"/>
                </a:solidFill>
                <a:effectLst/>
                <a:latin typeface="Futura" panose="020B0602020204020303" pitchFamily="34" charset="-79"/>
                <a:ea typeface="+mn-ea"/>
                <a:cs typeface="Futura" panose="020B0602020204020303" pitchFamily="34" charset="-79"/>
              </a:rPr>
              <a:t>23 oed a hyn </a:t>
            </a:r>
            <a:r>
              <a:rPr lang="cy-GB" sz="1800" kern="1200" dirty="0">
                <a:solidFill>
                  <a:srgbClr val="00303C"/>
                </a:solidFill>
                <a:effectLst/>
                <a:latin typeface="Futura Medium" panose="020B0602020204020303" pitchFamily="34" charset="-79"/>
                <a:ea typeface="+mn-ea"/>
                <a:cs typeface="Futura Medium" panose="020B0602020204020303" pitchFamily="34" charset="-79"/>
              </a:rPr>
              <a:t>– £8.91 yr awr</a:t>
            </a:r>
          </a:p>
          <a:p>
            <a:br>
              <a:rPr lang="cy-GB" sz="1800" kern="1200" dirty="0">
                <a:solidFill>
                  <a:srgbClr val="00303C"/>
                </a:solidFill>
                <a:effectLst/>
                <a:latin typeface="Futura Medium" panose="020B0602020204020303" pitchFamily="34" charset="-79"/>
                <a:ea typeface="+mn-ea"/>
                <a:cs typeface="Futura Medium" panose="020B0602020204020303" pitchFamily="34" charset="-79"/>
              </a:rPr>
            </a:br>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14" name="Rectangle 13">
            <a:extLst>
              <a:ext uri="{FF2B5EF4-FFF2-40B4-BE49-F238E27FC236}">
                <a16:creationId xmlns:a16="http://schemas.microsoft.com/office/drawing/2014/main" id="{813EC9D2-DF86-2E44-9D1C-98E321277F3E}"/>
              </a:ext>
            </a:extLst>
          </p:cNvPr>
          <p:cNvSpPr/>
          <p:nvPr userDrawn="1"/>
        </p:nvSpPr>
        <p:spPr>
          <a:xfrm>
            <a:off x="6096000" y="1200551"/>
            <a:ext cx="5421891" cy="4524315"/>
          </a:xfrm>
          <a:prstGeom prst="rect">
            <a:avLst/>
          </a:prstGeom>
        </p:spPr>
        <p:txBody>
          <a:bodyPr wrap="square">
            <a:spAutoFit/>
          </a:bodyPr>
          <a:lstStyle/>
          <a:p>
            <a:r>
              <a:rPr lang="cy-GB" sz="1800" kern="1200" dirty="0">
                <a:solidFill>
                  <a:srgbClr val="00303C"/>
                </a:solidFill>
                <a:effectLst/>
                <a:latin typeface="Futura Medium" panose="020B0602020204020303" pitchFamily="34" charset="-79"/>
                <a:ea typeface="+mn-ea"/>
                <a:cs typeface="Futura Medium" panose="020B0602020204020303" pitchFamily="34" charset="-79"/>
              </a:rPr>
              <a:t>Mae’r teitl Isafswm Cyflog Cenedlaethol yn disgrifio beth ydyw – yr isafswm y gall cyflogwr ei dalu. Gall cyflogwyr ddewis talu mwy na hyn, ond mae’n rhaid iddynt dalu’r Isafswm Cyflog Cenedlaethol o leiaf sy’n cyfateb i oedran yr unigolyn maen nhw’n ei gyflogi. Mae’r swm y mae cyflogwyr yn ei dalu yn cael ei bennu gan nifer o ffactorau, gan gynnwys: </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pPr marL="285750" indent="-285750">
              <a:buFont typeface="Arial" panose="020B0604020202020204" pitchFamily="34" charset="0"/>
              <a:buChar char="•"/>
            </a:pPr>
            <a:r>
              <a:rPr lang="cy-GB" sz="1800" kern="1200" dirty="0">
                <a:solidFill>
                  <a:srgbClr val="00303C"/>
                </a:solidFill>
                <a:effectLst/>
                <a:latin typeface="Futura Medium" panose="020B0602020204020303" pitchFamily="34" charset="-79"/>
                <a:ea typeface="+mn-ea"/>
                <a:cs typeface="Futura Medium" panose="020B0602020204020303" pitchFamily="34" charset="-79"/>
              </a:rPr>
              <a:t>Lefel y cyfrifoldeb yn y rôl.</a:t>
            </a:r>
          </a:p>
          <a:p>
            <a:pPr marL="285750" indent="-285750">
              <a:buFont typeface="Arial" panose="020B0604020202020204" pitchFamily="34" charset="0"/>
              <a:buChar char="•"/>
            </a:pPr>
            <a:r>
              <a:rPr lang="cy-GB" sz="1800" kern="1200" dirty="0">
                <a:solidFill>
                  <a:srgbClr val="00303C"/>
                </a:solidFill>
                <a:effectLst/>
                <a:latin typeface="Futura Medium" panose="020B0602020204020303" pitchFamily="34" charset="-79"/>
                <a:ea typeface="+mn-ea"/>
                <a:cs typeface="Futura Medium" panose="020B0602020204020303" pitchFamily="34" charset="-79"/>
              </a:rPr>
              <a:t>Y sgiliau sy’n ofynnol i gyflawni’r rôl.</a:t>
            </a:r>
          </a:p>
          <a:p>
            <a:pPr marL="285750" indent="-285750">
              <a:buFont typeface="Arial" panose="020B0604020202020204" pitchFamily="34" charset="0"/>
              <a:buChar char="•"/>
            </a:pPr>
            <a:r>
              <a:rPr lang="cy-GB" sz="1800" kern="1200" dirty="0">
                <a:solidFill>
                  <a:srgbClr val="00303C"/>
                </a:solidFill>
                <a:effectLst/>
                <a:latin typeface="Futura Medium" panose="020B0602020204020303" pitchFamily="34" charset="-79"/>
                <a:ea typeface="+mn-ea"/>
                <a:cs typeface="Futura Medium" panose="020B0602020204020303" pitchFamily="34" charset="-79"/>
              </a:rPr>
              <a:t>Faint o brofiad maen nhw’n chwilio amdano.</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Os dewiswch weithio i chi’ch hun (bod yn hunangyflogedig), nid yw’r isafswm cyflog yn berthnasol.</a:t>
            </a:r>
          </a:p>
        </p:txBody>
      </p:sp>
      <p:sp>
        <p:nvSpPr>
          <p:cNvPr id="16" name="TextBox 15">
            <a:extLst>
              <a:ext uri="{FF2B5EF4-FFF2-40B4-BE49-F238E27FC236}">
                <a16:creationId xmlns:a16="http://schemas.microsoft.com/office/drawing/2014/main" id="{565B5950-0207-6B47-9912-48BECDB33D28}"/>
              </a:ext>
            </a:extLst>
          </p:cNvPr>
          <p:cNvSpPr txBox="1"/>
          <p:nvPr userDrawn="1"/>
        </p:nvSpPr>
        <p:spPr>
          <a:xfrm>
            <a:off x="3120272" y="6289627"/>
            <a:ext cx="93943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CYFLOGAETH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9427569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174511-87FC-E543-B416-1A4CCFB24C43}"/>
              </a:ext>
            </a:extLst>
          </p:cNvPr>
          <p:cNvSpPr txBox="1"/>
          <p:nvPr userDrawn="1"/>
        </p:nvSpPr>
        <p:spPr>
          <a:xfrm>
            <a:off x="4038600" y="6289627"/>
            <a:ext cx="847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PAM RYDYN NI’N TALU TRETH INCWM?</a:t>
            </a:r>
          </a:p>
        </p:txBody>
      </p:sp>
    </p:spTree>
    <p:extLst>
      <p:ext uri="{BB962C8B-B14F-4D97-AF65-F5344CB8AC3E}">
        <p14:creationId xmlns:p14="http://schemas.microsoft.com/office/powerpoint/2010/main" val="2178157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0"/>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34E5BD5-992A-224A-8D69-E09A17969759}"/>
              </a:ext>
            </a:extLst>
          </p:cNvPr>
          <p:cNvSpPr txBox="1"/>
          <p:nvPr userDrawn="1"/>
        </p:nvSpPr>
        <p:spPr>
          <a:xfrm>
            <a:off x="4038600" y="6289627"/>
            <a:ext cx="847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PAM RYDYN NI’N TALU TRETH INCWM?</a:t>
            </a:r>
          </a:p>
        </p:txBody>
      </p:sp>
    </p:spTree>
    <p:extLst>
      <p:ext uri="{BB962C8B-B14F-4D97-AF65-F5344CB8AC3E}">
        <p14:creationId xmlns:p14="http://schemas.microsoft.com/office/powerpoint/2010/main" val="3537946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267838"/>
            <a:ext cx="8979720"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PENSIYNAU</a:t>
            </a: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F3183C-329C-FD47-B1B2-81B899DA8DC8}"/>
              </a:ext>
            </a:extLst>
          </p:cNvPr>
          <p:cNvSpPr/>
          <p:nvPr userDrawn="1"/>
        </p:nvSpPr>
        <p:spPr>
          <a:xfrm>
            <a:off x="462454" y="1002318"/>
            <a:ext cx="5192911" cy="4247317"/>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cynilo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tymor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gronni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ystod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ymddeoliad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ddiweddarach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Diben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ymddangos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slip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adran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ddidyniadau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debyg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cynilo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wahanol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gynilion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arferol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gyrraedd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ymddeol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8" name="Rectangle 7">
            <a:extLst>
              <a:ext uri="{FF2B5EF4-FFF2-40B4-BE49-F238E27FC236}">
                <a16:creationId xmlns:a16="http://schemas.microsoft.com/office/drawing/2014/main" id="{C2A1397D-BAA9-DC48-8FBA-E0ABEF7064A6}"/>
              </a:ext>
            </a:extLst>
          </p:cNvPr>
          <p:cNvSpPr/>
          <p:nvPr userDrawn="1"/>
        </p:nvSpPr>
        <p:spPr>
          <a:xfrm>
            <a:off x="6013335" y="354210"/>
            <a:ext cx="5986987" cy="5632311"/>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llywodraeth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(YG)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flynyddoedd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blynyddoedd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ydych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Yswiriant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Gwladol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effeithio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uchafswm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angen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YG am 35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mlynedd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leiaf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byddech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tua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£180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wythnos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bryd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(2021)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ymddeol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ymddeol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ystod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blynyddoedd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diwethaf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68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ddynion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menywod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pen draw.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bynnag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llywodraeth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adolygu’r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oedran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rheolaidd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ddatblygiadau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iechyd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alluogi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hirach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41519" y="5299851"/>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1. PENSIWN Y WLADWRIAETH</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35846" y="5721971"/>
            <a:ext cx="441951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51445" y="5249082"/>
            <a:ext cx="613265" cy="602958"/>
          </a:xfrm>
          <a:prstGeom prst="rect">
            <a:avLst/>
          </a:prstGeom>
        </p:spPr>
      </p:pic>
      <p:sp>
        <p:nvSpPr>
          <p:cNvPr id="14" name="TextBox 13">
            <a:extLst>
              <a:ext uri="{FF2B5EF4-FFF2-40B4-BE49-F238E27FC236}">
                <a16:creationId xmlns:a16="http://schemas.microsoft.com/office/drawing/2014/main" id="{676F9200-3E4A-D847-8D02-C2CB5778A231}"/>
              </a:ext>
            </a:extLst>
          </p:cNvPr>
          <p:cNvSpPr txBox="1"/>
          <p:nvPr userDrawn="1"/>
        </p:nvSpPr>
        <p:spPr>
          <a:xfrm>
            <a:off x="8088198" y="6289627"/>
            <a:ext cx="4445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PENSIYNAU</a:t>
            </a:r>
          </a:p>
        </p:txBody>
      </p:sp>
    </p:spTree>
    <p:extLst>
      <p:ext uri="{BB962C8B-B14F-4D97-AF65-F5344CB8AC3E}">
        <p14:creationId xmlns:p14="http://schemas.microsoft.com/office/powerpoint/2010/main" val="112633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2. PENSIYNAU GWEITHLE</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3714251"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14" name="Rectangle 13">
            <a:extLst>
              <a:ext uri="{FF2B5EF4-FFF2-40B4-BE49-F238E27FC236}">
                <a16:creationId xmlns:a16="http://schemas.microsoft.com/office/drawing/2014/main" id="{F6EC83BB-B3D8-C54F-882B-0F33CD80B747}"/>
              </a:ext>
            </a:extLst>
          </p:cNvPr>
          <p:cNvSpPr/>
          <p:nvPr userDrawn="1"/>
        </p:nvSpPr>
        <p:spPr>
          <a:xfrm>
            <a:off x="533399" y="1118981"/>
            <a:ext cx="8183218" cy="4801314"/>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trefnu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canran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misol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didynnu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iddo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Un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fanteision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ato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ychwanegol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ddi-dreth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gennych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buddsoddiadau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gweler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bennod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Risg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gwobr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gewch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codi’ch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dibynnu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faint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pha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mor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llwyddiannus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buddsoddiadau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cwmni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neu’r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sefydliad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efallai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chi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bwysig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gwybod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bwriadu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wneud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pot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fyny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lawr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dibynnu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buddsoddiadau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pic>
        <p:nvPicPr>
          <p:cNvPr id="15" name="Picture 14">
            <a:extLst>
              <a:ext uri="{FF2B5EF4-FFF2-40B4-BE49-F238E27FC236}">
                <a16:creationId xmlns:a16="http://schemas.microsoft.com/office/drawing/2014/main" id="{3A84A051-254F-D749-B923-E571221CB5BE}"/>
              </a:ext>
            </a:extLst>
          </p:cNvPr>
          <p:cNvPicPr>
            <a:picLocks noChangeAspect="1"/>
          </p:cNvPicPr>
          <p:nvPr userDrawn="1"/>
        </p:nvPicPr>
        <p:blipFill rotWithShape="1">
          <a:blip r:embed="rId3"/>
          <a:srcRect l="49828" r="16037"/>
          <a:stretch/>
        </p:blipFill>
        <p:spPr>
          <a:xfrm>
            <a:off x="8984974" y="-12635"/>
            <a:ext cx="3207026" cy="6263255"/>
          </a:xfrm>
          <a:prstGeom prst="rect">
            <a:avLst/>
          </a:prstGeom>
        </p:spPr>
      </p:pic>
      <p:sp>
        <p:nvSpPr>
          <p:cNvPr id="16" name="TextBox 15">
            <a:extLst>
              <a:ext uri="{FF2B5EF4-FFF2-40B4-BE49-F238E27FC236}">
                <a16:creationId xmlns:a16="http://schemas.microsoft.com/office/drawing/2014/main" id="{6CBDE0FD-C837-FA43-A6B1-D9BC3E968037}"/>
              </a:ext>
            </a:extLst>
          </p:cNvPr>
          <p:cNvSpPr txBox="1"/>
          <p:nvPr userDrawn="1"/>
        </p:nvSpPr>
        <p:spPr>
          <a:xfrm>
            <a:off x="8088198" y="6289627"/>
            <a:ext cx="4445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PENSIYNAU</a:t>
            </a:r>
          </a:p>
        </p:txBody>
      </p:sp>
    </p:spTree>
    <p:extLst>
      <p:ext uri="{BB962C8B-B14F-4D97-AF65-F5344CB8AC3E}">
        <p14:creationId xmlns:p14="http://schemas.microsoft.com/office/powerpoint/2010/main" val="37363642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473154"/>
            <a:ext cx="9533107"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COFRESTRU AWTOMATIG MEWN PENSIYNAU GWEITHLE </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895274"/>
            <a:ext cx="8371092"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422385"/>
            <a:ext cx="613265" cy="602958"/>
          </a:xfrm>
          <a:prstGeom prst="rect">
            <a:avLst/>
          </a:prstGeom>
        </p:spPr>
      </p:pic>
      <p:sp>
        <p:nvSpPr>
          <p:cNvPr id="3" name="Rectangle 2">
            <a:extLst>
              <a:ext uri="{FF2B5EF4-FFF2-40B4-BE49-F238E27FC236}">
                <a16:creationId xmlns:a16="http://schemas.microsoft.com/office/drawing/2014/main" id="{356CA232-B6D0-E244-97A2-26E16B90F5E8}"/>
              </a:ext>
            </a:extLst>
          </p:cNvPr>
          <p:cNvSpPr/>
          <p:nvPr userDrawn="1"/>
        </p:nvSpPr>
        <p:spPr>
          <a:xfrm>
            <a:off x="533400" y="1172677"/>
            <a:ext cx="5251174" cy="452431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mis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Chwefror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2018,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bob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presennol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gofrestru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aelodau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staff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awtomatig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golygu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mwyafrif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llethol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dechrau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ddechrau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gwaith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cofrestru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awtomatig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berthnasol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gyflogeion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rhwng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22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hoed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ymddeol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£10,000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flwyddyn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Deyrnas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lleiafsymiau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erbyn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2019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roedd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gyfrannu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leiaf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5%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gyfrannu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leiaf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3%.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cyflogeion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chyflogwyr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benderfynu</a:t>
            </a:r>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p:txBody>
      </p:sp>
      <p:sp>
        <p:nvSpPr>
          <p:cNvPr id="7" name="Rectangle 6">
            <a:extLst>
              <a:ext uri="{FF2B5EF4-FFF2-40B4-BE49-F238E27FC236}">
                <a16:creationId xmlns:a16="http://schemas.microsoft.com/office/drawing/2014/main" id="{DAA24D62-6C90-4042-B9F1-743A84AC9B8A}"/>
              </a:ext>
            </a:extLst>
          </p:cNvPr>
          <p:cNvSpPr/>
          <p:nvPr userDrawn="1"/>
        </p:nvSpPr>
        <p:spPr>
          <a:xfrm>
            <a:off x="5980959" y="1172677"/>
            <a:ext cx="5934521" cy="4524315"/>
          </a:xfrm>
          <a:prstGeom prst="rect">
            <a:avLst/>
          </a:prstGeom>
        </p:spPr>
        <p:txBody>
          <a:bodyPr wrap="square">
            <a:spAutoFit/>
          </a:bodyPr>
          <a:lstStyle/>
          <a:p>
            <a:r>
              <a:rPr lang="en-GB" sz="1800" kern="1200" dirty="0">
                <a:solidFill>
                  <a:srgbClr val="00303C"/>
                </a:solidFill>
                <a:effectLst/>
                <a:latin typeface="Futura Medium" panose="020B0602020204020303" pitchFamily="34" charset="-79"/>
                <a:ea typeface="+mn-ea"/>
                <a:cs typeface="Futura Medium" panose="020B0602020204020303" pitchFamily="34" charset="-79"/>
              </a:rPr>
              <a:t>faint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gyfrannu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mynd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mwyaf</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pan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ymddeol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Ynghyd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â</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phensiwn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wladwriaeth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gall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unigolion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hunangyflogedig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sefydlu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preifat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hunain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gyda</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darparwr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debyg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bensiynau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amlwg</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ac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ddewis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ffyrdd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eraill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gronni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arian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hymddeoliad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hefyd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er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enghraifft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fuddsoddi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mewn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ISA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stociau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chyfranddaliadau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eiddo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Ond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cofiwch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optio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allan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gynllun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pensiwn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gweithle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colli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cyfraniadau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gyflogwr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sp>
        <p:nvSpPr>
          <p:cNvPr id="14" name="TextBox 13">
            <a:extLst>
              <a:ext uri="{FF2B5EF4-FFF2-40B4-BE49-F238E27FC236}">
                <a16:creationId xmlns:a16="http://schemas.microsoft.com/office/drawing/2014/main" id="{37524E42-4CEE-B942-9A3E-06C0CA9510BC}"/>
              </a:ext>
            </a:extLst>
          </p:cNvPr>
          <p:cNvSpPr txBox="1"/>
          <p:nvPr userDrawn="1"/>
        </p:nvSpPr>
        <p:spPr>
          <a:xfrm>
            <a:off x="8088198" y="6289627"/>
            <a:ext cx="4445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PENSIYNAU</a:t>
            </a:r>
          </a:p>
        </p:txBody>
      </p:sp>
    </p:spTree>
    <p:extLst>
      <p:ext uri="{BB962C8B-B14F-4D97-AF65-F5344CB8AC3E}">
        <p14:creationId xmlns:p14="http://schemas.microsoft.com/office/powerpoint/2010/main" val="2416719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7C9AF-9FE1-CE4C-BE76-DAE07E0F6C90}"/>
              </a:ext>
            </a:extLst>
          </p:cNvPr>
          <p:cNvSpPr/>
          <p:nvPr userDrawn="1"/>
        </p:nvSpPr>
        <p:spPr>
          <a:xfrm>
            <a:off x="0" y="-9492"/>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BE0F1F-958C-874C-8635-11B26438C091}"/>
              </a:ext>
            </a:extLst>
          </p:cNvPr>
          <p:cNvPicPr>
            <a:picLocks noChangeAspect="1"/>
          </p:cNvPicPr>
          <p:nvPr userDrawn="1"/>
        </p:nvPicPr>
        <p:blipFill rotWithShape="1">
          <a:blip r:embed="rId2"/>
          <a:srcRect l="38400" r="31954"/>
          <a:stretch/>
        </p:blipFill>
        <p:spPr>
          <a:xfrm>
            <a:off x="9144000" y="-9492"/>
            <a:ext cx="3048000"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ectangle 8">
            <a:extLst>
              <a:ext uri="{FF2B5EF4-FFF2-40B4-BE49-F238E27FC236}">
                <a16:creationId xmlns:a16="http://schemas.microsoft.com/office/drawing/2014/main" id="{0B02F53F-0F0D-064E-9A6C-1D0E7410E811}"/>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0EE29B-982D-D047-BA08-4FEA18728265}"/>
              </a:ext>
            </a:extLst>
          </p:cNvPr>
          <p:cNvSpPr txBox="1"/>
          <p:nvPr userDrawn="1"/>
        </p:nvSpPr>
        <p:spPr>
          <a:xfrm>
            <a:off x="8088198" y="6289627"/>
            <a:ext cx="4445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PENSIYNAU</a:t>
            </a:r>
          </a:p>
        </p:txBody>
      </p:sp>
    </p:spTree>
    <p:extLst>
      <p:ext uri="{BB962C8B-B14F-4D97-AF65-F5344CB8AC3E}">
        <p14:creationId xmlns:p14="http://schemas.microsoft.com/office/powerpoint/2010/main" val="41185638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0_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C0E140D-5E87-E440-A828-E53A6A4573DB}"/>
              </a:ext>
            </a:extLst>
          </p:cNvPr>
          <p:cNvPicPr>
            <a:picLocks noChangeAspect="1"/>
          </p:cNvPicPr>
          <p:nvPr userDrawn="1"/>
        </p:nvPicPr>
        <p:blipFill>
          <a:blip r:embed="rId2"/>
          <a:stretch>
            <a:fillRect/>
          </a:stretch>
        </p:blipFill>
        <p:spPr>
          <a:xfrm>
            <a:off x="2208172" y="186125"/>
            <a:ext cx="7293637" cy="5703788"/>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35532C-010D-6A46-9993-EF465ABFC237}"/>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7" name="Rectangle 6">
            <a:extLst>
              <a:ext uri="{FF2B5EF4-FFF2-40B4-BE49-F238E27FC236}">
                <a16:creationId xmlns:a16="http://schemas.microsoft.com/office/drawing/2014/main" id="{433624F4-548B-4241-8731-501B2AAA1E22}"/>
              </a:ext>
            </a:extLst>
          </p:cNvPr>
          <p:cNvSpPr/>
          <p:nvPr userDrawn="1"/>
        </p:nvSpPr>
        <p:spPr>
          <a:xfrm>
            <a:off x="5977217" y="3244334"/>
            <a:ext cx="237566" cy="369332"/>
          </a:xfrm>
          <a:prstGeom prst="rect">
            <a:avLst/>
          </a:prstGeom>
        </p:spPr>
        <p:txBody>
          <a:bodyPr wrap="none">
            <a:spAutoFit/>
          </a:bodyPr>
          <a:lstStyle/>
          <a:p>
            <a:r>
              <a:rPr lang="en-US" dirty="0"/>
              <a:t> </a:t>
            </a:r>
          </a:p>
        </p:txBody>
      </p:sp>
      <p:sp>
        <p:nvSpPr>
          <p:cNvPr id="17" name="TextBox 16">
            <a:extLst>
              <a:ext uri="{FF2B5EF4-FFF2-40B4-BE49-F238E27FC236}">
                <a16:creationId xmlns:a16="http://schemas.microsoft.com/office/drawing/2014/main" id="{FCC3D666-F713-214C-957F-17CA0802AD05}"/>
              </a:ext>
            </a:extLst>
          </p:cNvPr>
          <p:cNvSpPr txBox="1"/>
          <p:nvPr userDrawn="1"/>
        </p:nvSpPr>
        <p:spPr>
          <a:xfrm>
            <a:off x="3120889" y="847759"/>
            <a:ext cx="4601818" cy="523220"/>
          </a:xfrm>
          <a:prstGeom prst="rect">
            <a:avLst/>
          </a:prstGeom>
          <a:noFill/>
        </p:spPr>
        <p:txBody>
          <a:bodyPr wrap="square" rtlCol="0">
            <a:spAutoFit/>
          </a:bodyPr>
          <a:lstStyle/>
          <a:p>
            <a:r>
              <a:rPr lang="en-US" sz="2800" dirty="0">
                <a:solidFill>
                  <a:srgbClr val="188785"/>
                </a:solidFill>
                <a:latin typeface="Futura Medium" panose="020B0602020204020303" pitchFamily="34" charset="-79"/>
                <a:cs typeface="Futura Medium" panose="020B0602020204020303" pitchFamily="34" charset="-79"/>
              </a:rPr>
              <a:t>CWESTIYNAU</a:t>
            </a:r>
          </a:p>
        </p:txBody>
      </p:sp>
      <p:cxnSp>
        <p:nvCxnSpPr>
          <p:cNvPr id="18" name="Straight Connector 17">
            <a:extLst>
              <a:ext uri="{FF2B5EF4-FFF2-40B4-BE49-F238E27FC236}">
                <a16:creationId xmlns:a16="http://schemas.microsoft.com/office/drawing/2014/main" id="{F151F126-AC61-CB4D-ADA6-26FED0BDC070}"/>
              </a:ext>
            </a:extLst>
          </p:cNvPr>
          <p:cNvCxnSpPr>
            <a:cxnSpLocks/>
          </p:cNvCxnSpPr>
          <p:nvPr userDrawn="1"/>
        </p:nvCxnSpPr>
        <p:spPr>
          <a:xfrm>
            <a:off x="3215215" y="1361319"/>
            <a:ext cx="2356026" cy="966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9DB40DA6-DFE4-4E45-B3DA-B9A13EA55A73}"/>
              </a:ext>
            </a:extLst>
          </p:cNvPr>
          <p:cNvPicPr>
            <a:picLocks noChangeAspect="1"/>
          </p:cNvPicPr>
          <p:nvPr userDrawn="1"/>
        </p:nvPicPr>
        <p:blipFill>
          <a:blip r:embed="rId3"/>
          <a:stretch>
            <a:fillRect/>
          </a:stretch>
        </p:blipFill>
        <p:spPr>
          <a:xfrm>
            <a:off x="1766295" y="968087"/>
            <a:ext cx="1205506" cy="1193570"/>
          </a:xfrm>
          <a:prstGeom prst="rect">
            <a:avLst/>
          </a:prstGeom>
        </p:spPr>
      </p:pic>
      <p:sp>
        <p:nvSpPr>
          <p:cNvPr id="2" name="Rectangle 1">
            <a:extLst>
              <a:ext uri="{FF2B5EF4-FFF2-40B4-BE49-F238E27FC236}">
                <a16:creationId xmlns:a16="http://schemas.microsoft.com/office/drawing/2014/main" id="{445697FA-5077-6A4C-8B26-AAABE4FF5166}"/>
              </a:ext>
            </a:extLst>
          </p:cNvPr>
          <p:cNvSpPr/>
          <p:nvPr userDrawn="1"/>
        </p:nvSpPr>
        <p:spPr>
          <a:xfrm>
            <a:off x="3120889" y="1564872"/>
            <a:ext cx="5377068" cy="1200329"/>
          </a:xfrm>
          <a:prstGeom prst="rect">
            <a:avLst/>
          </a:prstGeom>
        </p:spPr>
        <p:txBody>
          <a:bodyPr wrap="square">
            <a:spAutoFit/>
          </a:bodyPr>
          <a:lstStyle/>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1.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Esboniwch</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y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gwahaniaeth</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rhwng</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pensiwn</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y  </a:t>
            </a: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wladwriaeth</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chynllun</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pensiwn</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gweithle</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a:t>
            </a:r>
          </a:p>
          <a:p>
            <a:endParaRPr lang="en-GB" sz="1800" b="1" kern="1200" dirty="0">
              <a:solidFill>
                <a:srgbClr val="188785"/>
              </a:solidFill>
              <a:effectLst/>
              <a:latin typeface="FUTURA MEDIUM" panose="020B0602020204020303" pitchFamily="34" charset="-79"/>
              <a:ea typeface="+mn-ea"/>
              <a:cs typeface="FUTURA MEDIUM" panose="020B0602020204020303" pitchFamily="34" charset="-79"/>
            </a:endParaRPr>
          </a:p>
          <a:p>
            <a:r>
              <a:rPr lang="en-GB" sz="1800" b="1" kern="1200" dirty="0">
                <a:solidFill>
                  <a:srgbClr val="188785"/>
                </a:solidFill>
                <a:effectLst/>
                <a:latin typeface="FUTURA MEDIUM" panose="020B0602020204020303" pitchFamily="34" charset="-79"/>
                <a:ea typeface="+mn-ea"/>
                <a:cs typeface="FUTURA MEDIUM" panose="020B0602020204020303" pitchFamily="34" charset="-79"/>
              </a:rPr>
              <a:t>2. Sut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mae</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cofrestru</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awtomatig</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o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fudd</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i</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bobl</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 </a:t>
            </a:r>
            <a:r>
              <a:rPr lang="en-GB" sz="1800" b="1" kern="1200" dirty="0" err="1">
                <a:solidFill>
                  <a:srgbClr val="188785"/>
                </a:solidFill>
                <a:effectLst/>
                <a:latin typeface="FUTURA MEDIUM" panose="020B0602020204020303" pitchFamily="34" charset="-79"/>
                <a:ea typeface="+mn-ea"/>
                <a:cs typeface="FUTURA MEDIUM" panose="020B0602020204020303" pitchFamily="34" charset="-79"/>
              </a:rPr>
              <a:t>iau</a:t>
            </a:r>
            <a:r>
              <a:rPr lang="en-GB" sz="1800" b="1" kern="1200" dirty="0">
                <a:solidFill>
                  <a:srgbClr val="188785"/>
                </a:solidFill>
                <a:effectLst/>
                <a:latin typeface="FUTURA MEDIUM" panose="020B0602020204020303" pitchFamily="34" charset="-79"/>
                <a:ea typeface="+mn-ea"/>
                <a:cs typeface="FUTURA MEDIUM" panose="020B0602020204020303" pitchFamily="34" charset="-79"/>
              </a:rPr>
              <a:t>?</a:t>
            </a:r>
          </a:p>
        </p:txBody>
      </p:sp>
      <p:sp>
        <p:nvSpPr>
          <p:cNvPr id="15" name="TextBox 14">
            <a:extLst>
              <a:ext uri="{FF2B5EF4-FFF2-40B4-BE49-F238E27FC236}">
                <a16:creationId xmlns:a16="http://schemas.microsoft.com/office/drawing/2014/main" id="{D0D74719-173A-F642-A8C2-2BB24FF7FC8A}"/>
              </a:ext>
            </a:extLst>
          </p:cNvPr>
          <p:cNvSpPr txBox="1"/>
          <p:nvPr userDrawn="1"/>
        </p:nvSpPr>
        <p:spPr>
          <a:xfrm>
            <a:off x="8088198" y="6289627"/>
            <a:ext cx="4445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PENSIYNAU</a:t>
            </a:r>
          </a:p>
        </p:txBody>
      </p:sp>
    </p:spTree>
    <p:extLst>
      <p:ext uri="{BB962C8B-B14F-4D97-AF65-F5344CB8AC3E}">
        <p14:creationId xmlns:p14="http://schemas.microsoft.com/office/powerpoint/2010/main" val="541505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1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408A671-27DD-9A43-A5C8-F6612C6F864B}"/>
              </a:ext>
            </a:extLst>
          </p:cNvPr>
          <p:cNvPicPr>
            <a:picLocks noChangeAspect="1"/>
          </p:cNvPicPr>
          <p:nvPr userDrawn="1"/>
        </p:nvPicPr>
        <p:blipFill>
          <a:blip r:embed="rId2"/>
          <a:stretch>
            <a:fillRect/>
          </a:stretch>
        </p:blipFill>
        <p:spPr>
          <a:xfrm>
            <a:off x="485204" y="381884"/>
            <a:ext cx="589707" cy="582687"/>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8" name="TextBox 17">
            <a:extLst>
              <a:ext uri="{FF2B5EF4-FFF2-40B4-BE49-F238E27FC236}">
                <a16:creationId xmlns:a16="http://schemas.microsoft.com/office/drawing/2014/main" id="{DB39FF94-C9A1-3249-BF1C-CEB4EC15AC90}"/>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ASTUDIAETH ACHOS</a:t>
            </a:r>
          </a:p>
        </p:txBody>
      </p:sp>
      <p:cxnSp>
        <p:nvCxnSpPr>
          <p:cNvPr id="19" name="Straight Connector 18">
            <a:extLst>
              <a:ext uri="{FF2B5EF4-FFF2-40B4-BE49-F238E27FC236}">
                <a16:creationId xmlns:a16="http://schemas.microsoft.com/office/drawing/2014/main" id="{7D9E3E28-B067-7F48-B2EC-517DED744C10}"/>
              </a:ext>
            </a:extLst>
          </p:cNvPr>
          <p:cNvCxnSpPr>
            <a:cxnSpLocks/>
          </p:cNvCxnSpPr>
          <p:nvPr userDrawn="1"/>
        </p:nvCxnSpPr>
        <p:spPr>
          <a:xfrm>
            <a:off x="1182490" y="874652"/>
            <a:ext cx="3031291"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8E1BD2C-5C20-EB40-9B4C-1F5ACCDF1F83}"/>
              </a:ext>
            </a:extLst>
          </p:cNvPr>
          <p:cNvSpPr/>
          <p:nvPr userDrawn="1"/>
        </p:nvSpPr>
        <p:spPr>
          <a:xfrm>
            <a:off x="485204" y="1166629"/>
            <a:ext cx="11312544" cy="4247317"/>
          </a:xfrm>
          <a:prstGeom prst="rect">
            <a:avLst/>
          </a:prstGeom>
        </p:spPr>
        <p:txBody>
          <a:bodyPr wrap="square">
            <a:spAutoFit/>
          </a:bodyPr>
          <a:lstStyle/>
          <a:p>
            <a:r>
              <a:rPr lang="en-GB" b="1" i="0" dirty="0" err="1">
                <a:solidFill>
                  <a:srgbClr val="00303C"/>
                </a:solidFill>
                <a:effectLst/>
                <a:latin typeface="Futura" panose="020B0602020204020303" pitchFamily="34" charset="-79"/>
                <a:cs typeface="Futura" panose="020B0602020204020303" pitchFamily="34" charset="-79"/>
              </a:rPr>
              <a:t>Pensiynwr</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cyffredin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yn</a:t>
            </a:r>
            <a:r>
              <a:rPr lang="en-GB" b="1" i="0" dirty="0">
                <a:solidFill>
                  <a:srgbClr val="00303C"/>
                </a:solidFill>
                <a:effectLst/>
                <a:latin typeface="Futura" panose="020B0602020204020303" pitchFamily="34" charset="-79"/>
                <a:cs typeface="Futura" panose="020B0602020204020303" pitchFamily="34" charset="-79"/>
              </a:rPr>
              <a:t> y </a:t>
            </a:r>
            <a:r>
              <a:rPr lang="en-GB" b="1" i="0" dirty="0" err="1">
                <a:solidFill>
                  <a:srgbClr val="00303C"/>
                </a:solidFill>
                <a:effectLst/>
                <a:latin typeface="Futura" panose="020B0602020204020303" pitchFamily="34" charset="-79"/>
                <a:cs typeface="Futura" panose="020B0602020204020303" pitchFamily="34" charset="-79"/>
              </a:rPr>
              <a:t>Deyrnas</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Unedig</a:t>
            </a:r>
            <a:endParaRPr lang="en-GB" b="1" i="0" dirty="0">
              <a:solidFill>
                <a:srgbClr val="00303C"/>
              </a:solidFill>
              <a:effectLst/>
              <a:latin typeface="Futura" panose="020B0602020204020303" pitchFamily="34" charset="-79"/>
              <a:cs typeface="Futura" panose="020B0602020204020303" pitchFamily="34" charset="-79"/>
            </a:endParaRPr>
          </a:p>
          <a:p>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2017, </a:t>
            </a:r>
            <a:r>
              <a:rPr lang="en-GB" b="0" i="0" dirty="0" err="1">
                <a:solidFill>
                  <a:srgbClr val="00303C"/>
                </a:solidFill>
                <a:effectLst/>
                <a:latin typeface="Futura" panose="020B0602020204020303" pitchFamily="34" charset="-79"/>
                <a:cs typeface="Futura" panose="020B0602020204020303" pitchFamily="34" charset="-79"/>
              </a:rPr>
              <a:t>roedd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angen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bensiynwr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nodweddiadol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incwm</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blynyddol</a:t>
            </a:r>
            <a:r>
              <a:rPr lang="en-GB" b="0" i="0" dirty="0">
                <a:solidFill>
                  <a:srgbClr val="00303C"/>
                </a:solidFill>
                <a:effectLst/>
                <a:latin typeface="Futura" panose="020B0602020204020303" pitchFamily="34" charset="-79"/>
                <a:cs typeface="Futura" panose="020B0602020204020303" pitchFamily="34" charset="-79"/>
              </a:rPr>
              <a:t> o </a:t>
            </a:r>
            <a:r>
              <a:rPr lang="en-GB" b="0" i="0" dirty="0" err="1">
                <a:solidFill>
                  <a:srgbClr val="00303C"/>
                </a:solidFill>
                <a:effectLst/>
                <a:latin typeface="Futura" panose="020B0602020204020303" pitchFamily="34" charset="-79"/>
                <a:cs typeface="Futura" panose="020B0602020204020303" pitchFamily="34" charset="-79"/>
              </a:rPr>
              <a:t>tua</a:t>
            </a:r>
            <a:r>
              <a:rPr lang="en-GB" b="0" i="0" dirty="0">
                <a:solidFill>
                  <a:srgbClr val="00303C"/>
                </a:solidFill>
                <a:effectLst/>
                <a:latin typeface="Futura" panose="020B0602020204020303" pitchFamily="34" charset="-79"/>
                <a:cs typeface="Futura" panose="020B0602020204020303" pitchFamily="34" charset="-79"/>
              </a:rPr>
              <a:t> £10,850 </a:t>
            </a:r>
            <a:r>
              <a:rPr lang="en-GB" b="0" i="0" dirty="0" err="1">
                <a:solidFill>
                  <a:srgbClr val="00303C"/>
                </a:solidFill>
                <a:effectLst/>
                <a:latin typeface="Futura" panose="020B0602020204020303" pitchFamily="34" charset="-79"/>
                <a:cs typeface="Futura" panose="020B0602020204020303" pitchFamily="34" charset="-79"/>
              </a:rPr>
              <a:t>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dalu</a:t>
            </a:r>
            <a:r>
              <a:rPr lang="en-GB" b="0" i="0" dirty="0">
                <a:solidFill>
                  <a:srgbClr val="00303C"/>
                </a:solidFill>
                <a:effectLst/>
                <a:latin typeface="Futura" panose="020B0602020204020303" pitchFamily="34" charset="-79"/>
                <a:cs typeface="Futura" panose="020B0602020204020303" pitchFamily="34" charset="-79"/>
              </a:rPr>
              <a:t> am </a:t>
            </a:r>
            <a:r>
              <a:rPr lang="en-GB" b="0" i="0" dirty="0" err="1">
                <a:solidFill>
                  <a:srgbClr val="00303C"/>
                </a:solidFill>
                <a:effectLst/>
                <a:latin typeface="Futura" panose="020B0602020204020303" pitchFamily="34" charset="-79"/>
                <a:cs typeface="Futura" panose="020B0602020204020303" pitchFamily="34" charset="-79"/>
              </a:rPr>
              <a:t>gostau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byw</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sylfaenol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Roedd</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manylion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fel</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ganlyn</a:t>
            </a:r>
            <a:r>
              <a:rPr lang="en-GB" b="0" i="0" dirty="0">
                <a:solidFill>
                  <a:srgbClr val="00303C"/>
                </a:solidFill>
                <a:effectLst/>
                <a:latin typeface="Futura" panose="020B0602020204020303" pitchFamily="34" charset="-79"/>
                <a:cs typeface="Futura" panose="020B0602020204020303" pitchFamily="34" charset="-79"/>
              </a:rPr>
              <a:t>:</a:t>
            </a:r>
          </a:p>
          <a:p>
            <a:r>
              <a:rPr lang="en-GB" b="0" i="0" dirty="0">
                <a:solidFill>
                  <a:srgbClr val="00303C"/>
                </a:solidFill>
                <a:effectLst/>
                <a:latin typeface="Futura" panose="020B0602020204020303" pitchFamily="34" charset="-79"/>
                <a:cs typeface="Futura" panose="020B0602020204020303" pitchFamily="34" charset="-79"/>
              </a:rPr>
              <a:t>£1,600 </a:t>
            </a:r>
            <a:r>
              <a:rPr lang="en-GB" b="0" i="0" dirty="0" err="1">
                <a:solidFill>
                  <a:srgbClr val="00303C"/>
                </a:solidFill>
                <a:effectLst/>
                <a:latin typeface="Futura" panose="020B0602020204020303" pitchFamily="34" charset="-79"/>
                <a:cs typeface="Futura" panose="020B0602020204020303" pitchFamily="34" charset="-79"/>
              </a:rPr>
              <a:t>Hamdden</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diwylliant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tanysgrifiadau</a:t>
            </a:r>
            <a:r>
              <a:rPr lang="en-GB" b="0" i="0" dirty="0">
                <a:solidFill>
                  <a:srgbClr val="00303C"/>
                </a:solidFill>
                <a:effectLst/>
                <a:latin typeface="Futura" panose="020B0602020204020303" pitchFamily="34" charset="-79"/>
                <a:cs typeface="Futura" panose="020B0602020204020303" pitchFamily="34" charset="-79"/>
              </a:rPr>
              <a:t> teledu a </a:t>
            </a:r>
            <a:r>
              <a:rPr lang="en-GB" b="0" i="0" dirty="0" err="1">
                <a:solidFill>
                  <a:srgbClr val="00303C"/>
                </a:solidFill>
                <a:effectLst/>
                <a:latin typeface="Futura" panose="020B0602020204020303" pitchFamily="34" charset="-79"/>
                <a:cs typeface="Futura" panose="020B0602020204020303" pitchFamily="34" charset="-79"/>
              </a:rPr>
              <a:t>chyfarpar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hobïau</a:t>
            </a:r>
            <a:r>
              <a:rPr lang="en-GB" b="0" i="0" dirty="0">
                <a:solidFill>
                  <a:srgbClr val="00303C"/>
                </a:solidFill>
                <a:effectLst/>
                <a:latin typeface="Futura" panose="020B0602020204020303" pitchFamily="34" charset="-79"/>
                <a:cs typeface="Futura" panose="020B0602020204020303" pitchFamily="34" charset="-79"/>
              </a:rPr>
              <a:t>,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a:p>
            <a:r>
              <a:rPr lang="en-GB" b="0" i="0" dirty="0">
                <a:solidFill>
                  <a:srgbClr val="00303C"/>
                </a:solidFill>
                <a:effectLst/>
                <a:latin typeface="Futura" panose="020B0602020204020303" pitchFamily="34" charset="-79"/>
                <a:cs typeface="Futura" panose="020B0602020204020303" pitchFamily="34" charset="-79"/>
              </a:rPr>
              <a:t>£1,550 </a:t>
            </a:r>
            <a:r>
              <a:rPr lang="en-GB" b="0" i="0" dirty="0" err="1">
                <a:solidFill>
                  <a:srgbClr val="00303C"/>
                </a:solidFill>
                <a:effectLst/>
                <a:latin typeface="Futura" panose="020B0602020204020303" pitchFamily="34" charset="-79"/>
                <a:cs typeface="Futura" panose="020B0602020204020303" pitchFamily="34" charset="-79"/>
              </a:rPr>
              <a:t>Bwyd</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diod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ddialcohol</a:t>
            </a:r>
            <a:endParaRPr lang="en-GB" b="0" i="0" dirty="0">
              <a:solidFill>
                <a:srgbClr val="00303C"/>
              </a:solidFill>
              <a:effectLst/>
              <a:latin typeface="Futura" panose="020B0602020204020303" pitchFamily="34" charset="-79"/>
              <a:cs typeface="Futura" panose="020B0602020204020303" pitchFamily="34" charset="-79"/>
            </a:endParaRPr>
          </a:p>
          <a:p>
            <a:r>
              <a:rPr lang="en-GB" b="0" i="0" dirty="0">
                <a:solidFill>
                  <a:srgbClr val="00303C"/>
                </a:solidFill>
                <a:effectLst/>
                <a:latin typeface="Futura" panose="020B0602020204020303" pitchFamily="34" charset="-79"/>
                <a:cs typeface="Futura" panose="020B0602020204020303" pitchFamily="34" charset="-79"/>
              </a:rPr>
              <a:t>£1,500 Tai, </a:t>
            </a:r>
            <a:r>
              <a:rPr lang="en-GB" b="0" i="0" dirty="0" err="1">
                <a:solidFill>
                  <a:srgbClr val="00303C"/>
                </a:solidFill>
                <a:effectLst/>
                <a:latin typeface="Futura" panose="020B0602020204020303" pitchFamily="34" charset="-79"/>
                <a:cs typeface="Futura" panose="020B0602020204020303" pitchFamily="34" charset="-79"/>
              </a:rPr>
              <a:t>tanwydd</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phŵer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rhent</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chynnal</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chadw</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ond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nid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morgeisi</a:t>
            </a:r>
            <a:r>
              <a:rPr lang="en-GB" b="0" i="0" dirty="0">
                <a:solidFill>
                  <a:srgbClr val="00303C"/>
                </a:solidFill>
                <a:effectLst/>
                <a:latin typeface="Futura" panose="020B0602020204020303" pitchFamily="34" charset="-79"/>
                <a:cs typeface="Futura" panose="020B0602020204020303" pitchFamily="34" charset="-79"/>
              </a:rPr>
              <a:t>)</a:t>
            </a:r>
          </a:p>
          <a:p>
            <a:r>
              <a:rPr lang="en-GB" b="0" i="0" dirty="0">
                <a:solidFill>
                  <a:srgbClr val="00303C"/>
                </a:solidFill>
                <a:effectLst/>
                <a:latin typeface="Futura" panose="020B0602020204020303" pitchFamily="34" charset="-79"/>
                <a:cs typeface="Futura" panose="020B0602020204020303" pitchFamily="34" charset="-79"/>
              </a:rPr>
              <a:t>£1,250 </a:t>
            </a:r>
            <a:r>
              <a:rPr lang="en-GB" b="0" i="0" dirty="0" err="1">
                <a:solidFill>
                  <a:srgbClr val="00303C"/>
                </a:solidFill>
                <a:effectLst/>
                <a:latin typeface="Futura" panose="020B0602020204020303" pitchFamily="34" charset="-79"/>
                <a:cs typeface="Futura" panose="020B0602020204020303" pitchFamily="34" charset="-79"/>
              </a:rPr>
              <a:t>Trafnidiaeth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tocynnau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trên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ceir</a:t>
            </a:r>
            <a:r>
              <a:rPr lang="en-GB" b="0" i="0" dirty="0">
                <a:solidFill>
                  <a:srgbClr val="00303C"/>
                </a:solidFill>
                <a:effectLst/>
                <a:latin typeface="Futura" panose="020B0602020204020303" pitchFamily="34" charset="-79"/>
                <a:cs typeface="Futura" panose="020B0602020204020303" pitchFamily="34" charset="-79"/>
              </a:rPr>
              <a:t>,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a:p>
            <a:r>
              <a:rPr lang="en-GB" b="0" i="0" dirty="0">
                <a:solidFill>
                  <a:srgbClr val="00303C"/>
                </a:solidFill>
                <a:effectLst/>
                <a:latin typeface="Futura" panose="020B0602020204020303" pitchFamily="34" charset="-79"/>
                <a:cs typeface="Futura" panose="020B0602020204020303" pitchFamily="34" charset="-79"/>
              </a:rPr>
              <a:t>£850 </a:t>
            </a:r>
            <a:r>
              <a:rPr lang="en-GB" b="0" i="0" dirty="0" err="1">
                <a:solidFill>
                  <a:srgbClr val="00303C"/>
                </a:solidFill>
                <a:effectLst/>
                <a:latin typeface="Futura" panose="020B0602020204020303" pitchFamily="34" charset="-79"/>
                <a:cs typeface="Futura" panose="020B0602020204020303" pitchFamily="34" charset="-79"/>
              </a:rPr>
              <a:t>Nwyddau</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gwasanaethau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cartref</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dodrefn</a:t>
            </a:r>
            <a:r>
              <a:rPr lang="en-GB" b="0" i="0" dirty="0">
                <a:solidFill>
                  <a:srgbClr val="00303C"/>
                </a:solidFill>
                <a:effectLst/>
                <a:latin typeface="Futura" panose="020B0602020204020303" pitchFamily="34" charset="-79"/>
                <a:cs typeface="Futura" panose="020B0602020204020303" pitchFamily="34" charset="-79"/>
              </a:rPr>
              <a:t>, offer,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a:p>
            <a:r>
              <a:rPr lang="en-GB" b="0" i="0" dirty="0">
                <a:solidFill>
                  <a:srgbClr val="00303C"/>
                </a:solidFill>
                <a:effectLst/>
                <a:latin typeface="Futura" panose="020B0602020204020303" pitchFamily="34" charset="-79"/>
                <a:cs typeface="Futura" panose="020B0602020204020303" pitchFamily="34" charset="-79"/>
              </a:rPr>
              <a:t>£800 </a:t>
            </a:r>
            <a:r>
              <a:rPr lang="en-GB" b="0" i="0" dirty="0" err="1">
                <a:solidFill>
                  <a:srgbClr val="00303C"/>
                </a:solidFill>
                <a:effectLst/>
                <a:latin typeface="Futura" panose="020B0602020204020303" pitchFamily="34" charset="-79"/>
                <a:cs typeface="Futura" panose="020B0602020204020303" pitchFamily="34" charset="-79"/>
              </a:rPr>
              <a:t>Bwytai</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gwestai</a:t>
            </a:r>
            <a:endParaRPr lang="en-GB" b="0" i="0" dirty="0">
              <a:solidFill>
                <a:srgbClr val="00303C"/>
              </a:solidFill>
              <a:effectLst/>
              <a:latin typeface="Futura" panose="020B0602020204020303" pitchFamily="34" charset="-79"/>
              <a:cs typeface="Futura" panose="020B0602020204020303" pitchFamily="34" charset="-79"/>
            </a:endParaRPr>
          </a:p>
          <a:p>
            <a:r>
              <a:rPr lang="en-GB" b="0" i="0" dirty="0">
                <a:solidFill>
                  <a:srgbClr val="00303C"/>
                </a:solidFill>
                <a:effectLst/>
                <a:latin typeface="Futura" panose="020B0602020204020303" pitchFamily="34" charset="-79"/>
                <a:cs typeface="Futura" panose="020B0602020204020303" pitchFamily="34" charset="-79"/>
              </a:rPr>
              <a:t>£400 </a:t>
            </a:r>
            <a:r>
              <a:rPr lang="en-GB" b="0" i="0" dirty="0" err="1">
                <a:solidFill>
                  <a:srgbClr val="00303C"/>
                </a:solidFill>
                <a:effectLst/>
                <a:latin typeface="Futura" panose="020B0602020204020303" pitchFamily="34" charset="-79"/>
                <a:cs typeface="Futura" panose="020B0602020204020303" pitchFamily="34" charset="-79"/>
              </a:rPr>
              <a:t>Dillad</a:t>
            </a:r>
            <a:r>
              <a:rPr lang="en-GB" b="0" i="0" dirty="0">
                <a:solidFill>
                  <a:srgbClr val="00303C"/>
                </a:solidFill>
                <a:effectLst/>
                <a:latin typeface="Futura" panose="020B0602020204020303" pitchFamily="34" charset="-79"/>
                <a:cs typeface="Futura" panose="020B0602020204020303" pitchFamily="34" charset="-79"/>
              </a:rPr>
              <a:t> ac </a:t>
            </a:r>
            <a:r>
              <a:rPr lang="en-GB" b="0" i="0" dirty="0" err="1">
                <a:solidFill>
                  <a:srgbClr val="00303C"/>
                </a:solidFill>
                <a:effectLst/>
                <a:latin typeface="Futura" panose="020B0602020204020303" pitchFamily="34" charset="-79"/>
                <a:cs typeface="Futura" panose="020B0602020204020303" pitchFamily="34" charset="-79"/>
              </a:rPr>
              <a:t>esgidiau</a:t>
            </a:r>
            <a:endParaRPr lang="en-GB" b="0" i="0" dirty="0">
              <a:solidFill>
                <a:srgbClr val="00303C"/>
              </a:solidFill>
              <a:effectLst/>
              <a:latin typeface="Futura" panose="020B0602020204020303" pitchFamily="34" charset="-79"/>
              <a:cs typeface="Futura" panose="020B0602020204020303" pitchFamily="34" charset="-79"/>
            </a:endParaRPr>
          </a:p>
          <a:p>
            <a:r>
              <a:rPr lang="en-GB" b="0" i="0" dirty="0">
                <a:solidFill>
                  <a:srgbClr val="00303C"/>
                </a:solidFill>
                <a:effectLst/>
                <a:latin typeface="Futura" panose="020B0602020204020303" pitchFamily="34" charset="-79"/>
                <a:cs typeface="Futura" panose="020B0602020204020303" pitchFamily="34" charset="-79"/>
              </a:rPr>
              <a:t>£250 Alcohol a </a:t>
            </a:r>
            <a:r>
              <a:rPr lang="en-GB" b="0" i="0" dirty="0" err="1">
                <a:solidFill>
                  <a:srgbClr val="00303C"/>
                </a:solidFill>
                <a:effectLst/>
                <a:latin typeface="Futura" panose="020B0602020204020303" pitchFamily="34" charset="-79"/>
                <a:cs typeface="Futura" panose="020B0602020204020303" pitchFamily="34" charset="-79"/>
              </a:rPr>
              <a:t>thybaco</a:t>
            </a:r>
            <a:endParaRPr lang="en-GB" b="0" i="0" dirty="0">
              <a:solidFill>
                <a:srgbClr val="00303C"/>
              </a:solidFill>
              <a:effectLst/>
              <a:latin typeface="Futura" panose="020B0602020204020303" pitchFamily="34" charset="-79"/>
              <a:cs typeface="Futura" panose="020B0602020204020303" pitchFamily="34" charset="-79"/>
            </a:endParaRPr>
          </a:p>
          <a:p>
            <a:r>
              <a:rPr lang="en-GB" b="0" i="0" dirty="0">
                <a:solidFill>
                  <a:srgbClr val="00303C"/>
                </a:solidFill>
                <a:effectLst/>
                <a:latin typeface="Futura" panose="020B0602020204020303" pitchFamily="34" charset="-79"/>
                <a:cs typeface="Futura" panose="020B0602020204020303" pitchFamily="34" charset="-79"/>
              </a:rPr>
              <a:t>£200 Iechyd</a:t>
            </a:r>
          </a:p>
          <a:p>
            <a:r>
              <a:rPr lang="en-GB" b="0" i="0" dirty="0">
                <a:solidFill>
                  <a:srgbClr val="00303C"/>
                </a:solidFill>
                <a:effectLst/>
                <a:latin typeface="Futura" panose="020B0602020204020303" pitchFamily="34" charset="-79"/>
                <a:cs typeface="Futura" panose="020B0602020204020303" pitchFamily="34" charset="-79"/>
              </a:rPr>
              <a:t>£350 </a:t>
            </a:r>
            <a:r>
              <a:rPr lang="en-GB" b="0" i="0" dirty="0" err="1">
                <a:solidFill>
                  <a:srgbClr val="00303C"/>
                </a:solidFill>
                <a:effectLst/>
                <a:latin typeface="Futura" panose="020B0602020204020303" pitchFamily="34" charset="-79"/>
                <a:cs typeface="Futura" panose="020B0602020204020303" pitchFamily="34" charset="-79"/>
              </a:rPr>
              <a:t>Cyfathrebu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ffonau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stampiau</a:t>
            </a:r>
            <a:r>
              <a:rPr lang="en-GB" b="0" i="0" dirty="0">
                <a:solidFill>
                  <a:srgbClr val="00303C"/>
                </a:solidFill>
                <a:effectLst/>
                <a:latin typeface="Futura" panose="020B0602020204020303" pitchFamily="34" charset="-79"/>
                <a:cs typeface="Futura" panose="020B0602020204020303" pitchFamily="34" charset="-79"/>
              </a:rPr>
              <a:t>, band </a:t>
            </a:r>
            <a:r>
              <a:rPr lang="en-GB" b="0" i="0" dirty="0" err="1">
                <a:solidFill>
                  <a:srgbClr val="00303C"/>
                </a:solidFill>
                <a:effectLst/>
                <a:latin typeface="Futura" panose="020B0602020204020303" pitchFamily="34" charset="-79"/>
                <a:cs typeface="Futura" panose="020B0602020204020303" pitchFamily="34" charset="-79"/>
              </a:rPr>
              <a:t>eang</a:t>
            </a:r>
            <a:r>
              <a:rPr lang="en-GB" b="0" i="0" dirty="0">
                <a:solidFill>
                  <a:srgbClr val="00303C"/>
                </a:solidFill>
                <a:effectLst/>
                <a:latin typeface="Futura" panose="020B0602020204020303" pitchFamily="34" charset="-79"/>
                <a:cs typeface="Futura" panose="020B0602020204020303" pitchFamily="34" charset="-79"/>
              </a:rPr>
              <a:t>,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a:p>
            <a:r>
              <a:rPr lang="en-GB" b="0" i="0" dirty="0">
                <a:solidFill>
                  <a:srgbClr val="00303C"/>
                </a:solidFill>
                <a:effectLst/>
                <a:latin typeface="Futura" panose="020B0602020204020303" pitchFamily="34" charset="-79"/>
                <a:cs typeface="Futura" panose="020B0602020204020303" pitchFamily="34" charset="-79"/>
              </a:rPr>
              <a:t>£850 </a:t>
            </a:r>
            <a:r>
              <a:rPr lang="en-GB" b="0" i="0" dirty="0" err="1">
                <a:solidFill>
                  <a:srgbClr val="00303C"/>
                </a:solidFill>
                <a:effectLst/>
                <a:latin typeface="Futura" panose="020B0602020204020303" pitchFamily="34" charset="-79"/>
                <a:cs typeface="Futura" panose="020B0602020204020303" pitchFamily="34" charset="-79"/>
              </a:rPr>
              <a:t>Nwyddau</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gwasanaethau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amrywiol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gofal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personol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yswiriant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taliadau</a:t>
            </a:r>
            <a:r>
              <a:rPr lang="en-GB" b="0" i="0" dirty="0">
                <a:solidFill>
                  <a:srgbClr val="00303C"/>
                </a:solidFill>
                <a:effectLst/>
                <a:latin typeface="Futura" panose="020B0602020204020303" pitchFamily="34" charset="-79"/>
                <a:cs typeface="Futura" panose="020B0602020204020303" pitchFamily="34" charset="-79"/>
              </a:rPr>
              <a:t> banc,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a:p>
            <a:r>
              <a:rPr lang="en-GB" b="0" i="0" dirty="0">
                <a:solidFill>
                  <a:srgbClr val="00303C"/>
                </a:solidFill>
                <a:effectLst/>
                <a:latin typeface="Futura" panose="020B0602020204020303" pitchFamily="34" charset="-79"/>
                <a:cs typeface="Futura" panose="020B0602020204020303" pitchFamily="34" charset="-79"/>
              </a:rPr>
              <a:t>£1,250 </a:t>
            </a:r>
            <a:r>
              <a:rPr lang="en-GB" b="0" i="0" dirty="0" err="1">
                <a:solidFill>
                  <a:srgbClr val="00303C"/>
                </a:solidFill>
                <a:effectLst/>
                <a:latin typeface="Futura" panose="020B0602020204020303" pitchFamily="34" charset="-79"/>
                <a:cs typeface="Futura" panose="020B0602020204020303" pitchFamily="34" charset="-79"/>
              </a:rPr>
              <a:t>Eitemau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gwariant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eraill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morgeisi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gyngor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llog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gardiau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credyd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taliadau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blant</a:t>
            </a:r>
            <a:r>
              <a:rPr lang="en-GB" b="0" i="0" dirty="0">
                <a:solidFill>
                  <a:srgbClr val="00303C"/>
                </a:solidFill>
                <a:effectLst/>
                <a:latin typeface="Futura" panose="020B0602020204020303" pitchFamily="34" charset="-79"/>
                <a:cs typeface="Futura" panose="020B0602020204020303" pitchFamily="34" charset="-79"/>
              </a:rPr>
              <a:t>, ac </a:t>
            </a:r>
            <a:r>
              <a:rPr lang="en-GB" b="0" i="0" dirty="0" err="1">
                <a:solidFill>
                  <a:srgbClr val="00303C"/>
                </a:solidFill>
                <a:effectLst/>
                <a:latin typeface="Futura" panose="020B0602020204020303" pitchFamily="34" charset="-79"/>
                <a:cs typeface="Futura" panose="020B0602020204020303" pitchFamily="34" charset="-79"/>
              </a:rPr>
              <a:t>ati</a:t>
            </a:r>
            <a:r>
              <a:rPr lang="en-GB" b="0" i="0" dirty="0">
                <a:solidFill>
                  <a:srgbClr val="00303C"/>
                </a:solidFill>
                <a:effectLst/>
                <a:latin typeface="Futura" panose="020B0602020204020303" pitchFamily="34" charset="-79"/>
                <a:cs typeface="Futura" panose="020B0602020204020303" pitchFamily="34" charset="-79"/>
              </a:rPr>
              <a:t>)</a:t>
            </a:r>
          </a:p>
        </p:txBody>
      </p:sp>
      <p:sp>
        <p:nvSpPr>
          <p:cNvPr id="11" name="Rectangle 10">
            <a:extLst>
              <a:ext uri="{FF2B5EF4-FFF2-40B4-BE49-F238E27FC236}">
                <a16:creationId xmlns:a16="http://schemas.microsoft.com/office/drawing/2014/main" id="{27E827DC-754D-D944-9522-59AF5BA34F07}"/>
              </a:ext>
            </a:extLst>
          </p:cNvPr>
          <p:cNvSpPr/>
          <p:nvPr userDrawn="1"/>
        </p:nvSpPr>
        <p:spPr>
          <a:xfrm>
            <a:off x="8815267" y="3433177"/>
            <a:ext cx="2443298" cy="369332"/>
          </a:xfrm>
          <a:prstGeom prst="rect">
            <a:avLst/>
          </a:prstGeom>
        </p:spPr>
        <p:txBody>
          <a:bodyPr wrap="none">
            <a:spAutoFit/>
          </a:bodyPr>
          <a:lstStyle/>
          <a:p>
            <a:r>
              <a:rPr lang="en-GB" b="1" i="0" dirty="0" err="1">
                <a:solidFill>
                  <a:srgbClr val="00303C"/>
                </a:solidFill>
                <a:effectLst/>
                <a:latin typeface="Futura" panose="020B0602020204020303" pitchFamily="34" charset="-79"/>
                <a:cs typeface="Futura" panose="020B0602020204020303" pitchFamily="34" charset="-79"/>
              </a:rPr>
              <a:t>Cyfanswm</a:t>
            </a:r>
            <a:r>
              <a:rPr lang="en-GB" b="1" i="0" dirty="0">
                <a:solidFill>
                  <a:srgbClr val="00303C"/>
                </a:solidFill>
                <a:effectLst/>
                <a:latin typeface="Futura" panose="020B0602020204020303" pitchFamily="34" charset="-79"/>
                <a:cs typeface="Futura" panose="020B0602020204020303" pitchFamily="34" charset="-79"/>
              </a:rPr>
              <a:t>: £10,850</a:t>
            </a:r>
          </a:p>
        </p:txBody>
      </p:sp>
      <p:sp>
        <p:nvSpPr>
          <p:cNvPr id="14" name="Rectangle 13">
            <a:extLst>
              <a:ext uri="{FF2B5EF4-FFF2-40B4-BE49-F238E27FC236}">
                <a16:creationId xmlns:a16="http://schemas.microsoft.com/office/drawing/2014/main" id="{612CCC08-7D86-8642-AD3B-8750BF2D40A8}"/>
              </a:ext>
            </a:extLst>
          </p:cNvPr>
          <p:cNvSpPr/>
          <p:nvPr userDrawn="1"/>
        </p:nvSpPr>
        <p:spPr>
          <a:xfrm>
            <a:off x="8610600" y="3240157"/>
            <a:ext cx="2852632" cy="755373"/>
          </a:xfrm>
          <a:prstGeom prst="rect">
            <a:avLst/>
          </a:prstGeom>
          <a:noFill/>
          <a:ln w="38100">
            <a:solidFill>
              <a:srgbClr val="F9D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C52E948-4D98-D446-A33D-1EAF21E09145}"/>
              </a:ext>
            </a:extLst>
          </p:cNvPr>
          <p:cNvSpPr txBox="1"/>
          <p:nvPr userDrawn="1"/>
        </p:nvSpPr>
        <p:spPr>
          <a:xfrm>
            <a:off x="8088198" y="6289627"/>
            <a:ext cx="4445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PENSIYNAU</a:t>
            </a:r>
          </a:p>
        </p:txBody>
      </p:sp>
    </p:spTree>
    <p:extLst>
      <p:ext uri="{BB962C8B-B14F-4D97-AF65-F5344CB8AC3E}">
        <p14:creationId xmlns:p14="http://schemas.microsoft.com/office/powerpoint/2010/main" val="3589450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F4B940-924A-0A4E-B774-059D52F48C35}"/>
              </a:ext>
            </a:extLst>
          </p:cNvPr>
          <p:cNvSpPr/>
          <p:nvPr userDrawn="1"/>
        </p:nvSpPr>
        <p:spPr>
          <a:xfrm>
            <a:off x="0" y="-8211"/>
            <a:ext cx="12192000" cy="6219825"/>
          </a:xfrm>
          <a:prstGeom prst="rect">
            <a:avLst/>
          </a:prstGeom>
          <a:solidFill>
            <a:srgbClr val="D1D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D41B14-04EC-9841-A60D-83EDB7B1BAA4}"/>
              </a:ext>
            </a:extLst>
          </p:cNvPr>
          <p:cNvPicPr>
            <a:picLocks noChangeAspect="1"/>
          </p:cNvPicPr>
          <p:nvPr userDrawn="1"/>
        </p:nvPicPr>
        <p:blipFill>
          <a:blip r:embed="rId2"/>
          <a:stretch>
            <a:fillRect/>
          </a:stretch>
        </p:blipFill>
        <p:spPr>
          <a:xfrm>
            <a:off x="3707296" y="0"/>
            <a:ext cx="8484704" cy="6456695"/>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Rectangle 11">
            <a:extLst>
              <a:ext uri="{FF2B5EF4-FFF2-40B4-BE49-F238E27FC236}">
                <a16:creationId xmlns:a16="http://schemas.microsoft.com/office/drawing/2014/main" id="{AA0E5BE9-91DC-E447-9E48-15D9D487408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181C5A-4B65-DE4F-ACA4-589C89BA41DA}"/>
              </a:ext>
            </a:extLst>
          </p:cNvPr>
          <p:cNvSpPr/>
          <p:nvPr userDrawn="1"/>
        </p:nvSpPr>
        <p:spPr>
          <a:xfrm>
            <a:off x="453888" y="436099"/>
            <a:ext cx="3014870" cy="4247317"/>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Gan </a:t>
            </a:r>
            <a:r>
              <a:rPr lang="en-GB" b="1" i="0" dirty="0" err="1">
                <a:solidFill>
                  <a:srgbClr val="00303C"/>
                </a:solidFill>
                <a:effectLst/>
                <a:latin typeface="Futura" panose="020B0602020204020303" pitchFamily="34" charset="-79"/>
                <a:cs typeface="Futura" panose="020B0602020204020303" pitchFamily="34" charset="-79"/>
              </a:rPr>
              <a:t>ddefnyddio’r</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wybodaeth</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uchod</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a’r</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hyn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rydych</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yn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ei</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wybod</a:t>
            </a:r>
            <a:r>
              <a:rPr lang="en-GB" b="1" i="0" dirty="0">
                <a:solidFill>
                  <a:srgbClr val="00303C"/>
                </a:solidFill>
                <a:effectLst/>
                <a:latin typeface="Futura" panose="020B0602020204020303" pitchFamily="34" charset="-79"/>
                <a:cs typeface="Futura" panose="020B0602020204020303" pitchFamily="34" charset="-79"/>
              </a:rPr>
              <a:t> am faint </a:t>
            </a:r>
            <a:r>
              <a:rPr lang="en-GB" b="1" i="0" dirty="0" err="1">
                <a:solidFill>
                  <a:srgbClr val="00303C"/>
                </a:solidFill>
                <a:effectLst/>
                <a:latin typeface="Futura" panose="020B0602020204020303" pitchFamily="34" charset="-79"/>
                <a:cs typeface="Futura" panose="020B0602020204020303" pitchFamily="34" charset="-79"/>
              </a:rPr>
              <a:t>pensiwn</a:t>
            </a:r>
            <a:r>
              <a:rPr lang="en-GB" b="1" i="0" dirty="0">
                <a:solidFill>
                  <a:srgbClr val="00303C"/>
                </a:solidFill>
                <a:effectLst/>
                <a:latin typeface="Futura" panose="020B0602020204020303" pitchFamily="34" charset="-79"/>
                <a:cs typeface="Futura" panose="020B0602020204020303" pitchFamily="34" charset="-79"/>
              </a:rPr>
              <a:t> y </a:t>
            </a:r>
            <a:r>
              <a:rPr lang="en-GB" b="1" i="0" dirty="0" err="1">
                <a:solidFill>
                  <a:srgbClr val="00303C"/>
                </a:solidFill>
                <a:effectLst/>
                <a:latin typeface="Futura" panose="020B0602020204020303" pitchFamily="34" charset="-79"/>
                <a:cs typeface="Futura" panose="020B0602020204020303" pitchFamily="34" charset="-79"/>
              </a:rPr>
              <a:t>wladwriaeth</a:t>
            </a:r>
            <a:r>
              <a:rPr lang="en-GB" b="1" i="0" dirty="0">
                <a:solidFill>
                  <a:srgbClr val="00303C"/>
                </a:solidFill>
                <a:effectLst/>
                <a:latin typeface="Futura" panose="020B0602020204020303" pitchFamily="34" charset="-79"/>
                <a:cs typeface="Futura" panose="020B0602020204020303" pitchFamily="34" charset="-79"/>
              </a:rPr>
              <a:t>, pa </a:t>
            </a:r>
            <a:r>
              <a:rPr lang="en-GB" b="1" i="0" dirty="0" err="1">
                <a:solidFill>
                  <a:srgbClr val="00303C"/>
                </a:solidFill>
                <a:effectLst/>
                <a:latin typeface="Futura" panose="020B0602020204020303" pitchFamily="34" charset="-79"/>
                <a:cs typeface="Futura" panose="020B0602020204020303" pitchFamily="34" charset="-79"/>
              </a:rPr>
              <a:t>gyngor</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fyddech</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chi’n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ei</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roi</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i</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rywun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sy’n</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cynllunio</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ar</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gyfer</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ei</a:t>
            </a:r>
            <a:r>
              <a:rPr lang="en-GB" b="1" i="0" dirty="0">
                <a:solidFill>
                  <a:srgbClr val="00303C"/>
                </a:solidFill>
                <a:effectLst/>
                <a:latin typeface="Futura" panose="020B0602020204020303" pitchFamily="34" charset="-79"/>
                <a:cs typeface="Futura" panose="020B0602020204020303" pitchFamily="34" charset="-79"/>
              </a:rPr>
              <a:t> </a:t>
            </a:r>
            <a:r>
              <a:rPr lang="en-GB" b="1" i="0" dirty="0" err="1">
                <a:solidFill>
                  <a:srgbClr val="00303C"/>
                </a:solidFill>
                <a:effectLst/>
                <a:latin typeface="Futura" panose="020B0602020204020303" pitchFamily="34" charset="-79"/>
                <a:cs typeface="Futura" panose="020B0602020204020303" pitchFamily="34" charset="-79"/>
              </a:rPr>
              <a:t>ymddeoliad</a:t>
            </a:r>
            <a:r>
              <a:rPr lang="en-GB" b="1" i="0" dirty="0">
                <a:solidFill>
                  <a:srgbClr val="00303C"/>
                </a:solidFill>
                <a:effectLst/>
                <a:latin typeface="Futura" panose="020B0602020204020303" pitchFamily="34" charset="-79"/>
                <a:cs typeface="Futura" panose="020B0602020204020303" pitchFamily="34" charset="-79"/>
              </a:rPr>
              <a:t>?</a:t>
            </a:r>
          </a:p>
          <a:p>
            <a:endParaRPr lang="en-GB" b="0" i="0" dirty="0">
              <a:solidFill>
                <a:srgbClr val="00303C"/>
              </a:solidFill>
              <a:effectLst/>
              <a:latin typeface="Futura" panose="020B0602020204020303" pitchFamily="34" charset="-79"/>
              <a:cs typeface="Futura" panose="020B0602020204020303" pitchFamily="34" charset="-79"/>
            </a:endParaRPr>
          </a:p>
          <a:p>
            <a:r>
              <a:rPr lang="en-GB" b="0" i="0" dirty="0" err="1">
                <a:solidFill>
                  <a:srgbClr val="00303C"/>
                </a:solidFill>
                <a:effectLst/>
                <a:latin typeface="Futura" panose="020B0602020204020303" pitchFamily="34" charset="-79"/>
                <a:cs typeface="Futura" panose="020B0602020204020303" pitchFamily="34" charset="-79"/>
              </a:rPr>
              <a:t>Ffynhonnell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Addaswyd</a:t>
            </a:r>
            <a:r>
              <a:rPr lang="en-GB" b="0" i="0" dirty="0">
                <a:solidFill>
                  <a:srgbClr val="00303C"/>
                </a:solidFill>
                <a:effectLst/>
                <a:latin typeface="Futura" panose="020B0602020204020303" pitchFamily="34" charset="-79"/>
                <a:cs typeface="Futura" panose="020B0602020204020303" pitchFamily="34" charset="-79"/>
              </a:rPr>
              <a:t> o </a:t>
            </a:r>
            <a:r>
              <a:rPr lang="en-GB" b="0" i="0" dirty="0" err="1">
                <a:solidFill>
                  <a:srgbClr val="00303C"/>
                </a:solidFill>
                <a:effectLst/>
                <a:latin typeface="Futura" panose="020B0602020204020303" pitchFamily="34" charset="-79"/>
                <a:cs typeface="Futura" panose="020B0602020204020303" pitchFamily="34" charset="-79"/>
              </a:rPr>
              <a:t>ymchwil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gan</a:t>
            </a:r>
            <a:r>
              <a:rPr lang="en-GB" b="0" i="0" dirty="0">
                <a:solidFill>
                  <a:srgbClr val="00303C"/>
                </a:solidFill>
                <a:effectLst/>
                <a:latin typeface="Futura" panose="020B0602020204020303" pitchFamily="34" charset="-79"/>
                <a:cs typeface="Futura" panose="020B0602020204020303" pitchFamily="34" charset="-79"/>
              </a:rPr>
              <a:t> Key Retirement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seiliedig</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ddata</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gwariant</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teuluoedd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o’r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Swyddfa</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Ystadegau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Gwladol</a:t>
            </a:r>
            <a:r>
              <a:rPr lang="en-GB" b="0" i="0" dirty="0">
                <a:solidFill>
                  <a:srgbClr val="00303C"/>
                </a:solidFill>
                <a:effectLst/>
                <a:latin typeface="Futura" panose="020B0602020204020303" pitchFamily="34" charset="-79"/>
                <a:cs typeface="Futura" panose="020B0602020204020303" pitchFamily="34" charset="-79"/>
              </a:rPr>
              <a:t>.</a:t>
            </a:r>
          </a:p>
        </p:txBody>
      </p:sp>
      <p:sp>
        <p:nvSpPr>
          <p:cNvPr id="10" name="TextBox 9">
            <a:extLst>
              <a:ext uri="{FF2B5EF4-FFF2-40B4-BE49-F238E27FC236}">
                <a16:creationId xmlns:a16="http://schemas.microsoft.com/office/drawing/2014/main" id="{8BB61534-CD43-0245-8F20-28DCCE811A3D}"/>
              </a:ext>
            </a:extLst>
          </p:cNvPr>
          <p:cNvSpPr txBox="1"/>
          <p:nvPr userDrawn="1"/>
        </p:nvSpPr>
        <p:spPr>
          <a:xfrm>
            <a:off x="8088198" y="6289627"/>
            <a:ext cx="4445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PENSIYNAU</a:t>
            </a:r>
          </a:p>
        </p:txBody>
      </p:sp>
    </p:spTree>
    <p:extLst>
      <p:ext uri="{BB962C8B-B14F-4D97-AF65-F5344CB8AC3E}">
        <p14:creationId xmlns:p14="http://schemas.microsoft.com/office/powerpoint/2010/main" val="26985184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4" y="409243"/>
            <a:ext cx="10891346" cy="984885"/>
          </a:xfrm>
          <a:prstGeom prst="rect">
            <a:avLst/>
          </a:prstGeom>
          <a:noFill/>
        </p:spPr>
        <p:txBody>
          <a:bodyPr wrap="square" rtlCol="0">
            <a:spAutoFit/>
          </a:bodyPr>
          <a:lstStyle/>
          <a:p>
            <a:r>
              <a:rPr lang="en-GB" sz="4000" b="1" dirty="0">
                <a:solidFill>
                  <a:srgbClr val="F9D500"/>
                </a:solidFill>
                <a:latin typeface="Futura" panose="020B0602020204020303" pitchFamily="34" charset="-79"/>
                <a:cs typeface="Futura" panose="020B0602020204020303" pitchFamily="34" charset="-79"/>
              </a:rPr>
              <a:t>HELP I BOBL AR INCWM ISEL</a:t>
            </a:r>
          </a:p>
          <a:p>
            <a:endParaRPr lang="en-US" dirty="0"/>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1641" y="1211681"/>
            <a:ext cx="10538792" cy="415498"/>
          </a:xfrm>
          <a:prstGeom prst="rect">
            <a:avLst/>
          </a:prstGeom>
          <a:noFill/>
        </p:spPr>
        <p:txBody>
          <a:bodyPr wrap="square" rtlCol="0">
            <a:spAutoFit/>
          </a:bodyPr>
          <a:lstStyle/>
          <a:p>
            <a:r>
              <a:rPr lang="en-US" sz="2100" dirty="0">
                <a:solidFill>
                  <a:srgbClr val="188785"/>
                </a:solidFill>
                <a:latin typeface="Futura Medium" panose="020B0602020204020303" pitchFamily="34" charset="-79"/>
                <a:cs typeface="Futura Medium" panose="020B0602020204020303" pitchFamily="34" charset="-79"/>
              </a:rPr>
              <a:t>YR ISAFSWM CYFLOG CENEDLAETHOL A’R CYFLOG BYW CENEDLAETHOL</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5968" y="1633801"/>
            <a:ext cx="9408040"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1567" y="1160912"/>
            <a:ext cx="613265" cy="602958"/>
          </a:xfrm>
          <a:prstGeom prst="rect">
            <a:avLst/>
          </a:prstGeom>
        </p:spPr>
      </p:pic>
      <p:sp>
        <p:nvSpPr>
          <p:cNvPr id="9" name="Rectangle 8">
            <a:extLst>
              <a:ext uri="{FF2B5EF4-FFF2-40B4-BE49-F238E27FC236}">
                <a16:creationId xmlns:a16="http://schemas.microsoft.com/office/drawing/2014/main" id="{B24DFE3F-8586-0E42-8EE4-28DC3C777D13}"/>
              </a:ext>
            </a:extLst>
          </p:cNvPr>
          <p:cNvSpPr/>
          <p:nvPr userDrawn="1"/>
        </p:nvSpPr>
        <p:spPr>
          <a:xfrm>
            <a:off x="533400" y="1873475"/>
            <a:ext cx="5562600" cy="3970318"/>
          </a:xfrm>
          <a:prstGeom prst="rect">
            <a:avLst/>
          </a:prstGeom>
        </p:spPr>
        <p:txBody>
          <a:bodyPr wrap="square">
            <a:spAutoFit/>
          </a:bodyPr>
          <a:lstStyle/>
          <a:p>
            <a:r>
              <a:rPr lang="cy-GB" sz="1800" kern="1200" dirty="0">
                <a:solidFill>
                  <a:srgbClr val="00303C"/>
                </a:solidFill>
                <a:effectLst/>
                <a:latin typeface="Futura Medium" panose="020B0602020204020303" pitchFamily="34" charset="-79"/>
                <a:ea typeface="+mn-ea"/>
                <a:cs typeface="Futura Medium" panose="020B0602020204020303" pitchFamily="34" charset="-79"/>
              </a:rPr>
              <a:t>Yn y Deyrnas Unedig, crëwyd yr Isafswm Cyflog Cenedlaethol gan Ddeddf Lleiafswm Cyflog Cenedlaethol 1998. Cafodd ei gyflwyno i atal cyflogwyr rhag camfanteisio ar weithwyr iau na 25 oed ar gyflog isel.</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Diwygiwyd y Ddeddf yn 2016, a chyflwynwyd Cyflog Byw Cenedlaethol ar gyfer gweithwyr 25 oed a hŷn. Ers mis Ebrill 2021, mae’r Cyflog Byw Cenedlaethol ar gael i bobl 23 oed a hŷn.</a:t>
            </a: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Mae’r cyfraddau ar gyfer yr Isafswm Cyflog Cenedlaethol a’r Cyflog Byw Cenedlaethol yn cael eu hadolygu bob blwyddyn. Ers mis Ebrill 2021, yr Isafswm Cyflog Cenedlaethol ar gyfer rhywun 18</a:t>
            </a:r>
          </a:p>
        </p:txBody>
      </p:sp>
      <p:sp>
        <p:nvSpPr>
          <p:cNvPr id="14" name="Rectangle 13">
            <a:extLst>
              <a:ext uri="{FF2B5EF4-FFF2-40B4-BE49-F238E27FC236}">
                <a16:creationId xmlns:a16="http://schemas.microsoft.com/office/drawing/2014/main" id="{9208757A-0BDD-7342-8C11-A5E58C5E2DE6}"/>
              </a:ext>
            </a:extLst>
          </p:cNvPr>
          <p:cNvSpPr/>
          <p:nvPr userDrawn="1"/>
        </p:nvSpPr>
        <p:spPr>
          <a:xfrm>
            <a:off x="6391036" y="1873475"/>
            <a:ext cx="5267563" cy="3970318"/>
          </a:xfrm>
          <a:prstGeom prst="rect">
            <a:avLst/>
          </a:prstGeom>
        </p:spPr>
        <p:txBody>
          <a:bodyPr wrap="square">
            <a:spAutoFit/>
          </a:bodyPr>
          <a:lstStyle/>
          <a:p>
            <a:r>
              <a:rPr lang="cy-GB" sz="1800" kern="1200" dirty="0">
                <a:solidFill>
                  <a:srgbClr val="00303C"/>
                </a:solidFill>
                <a:effectLst/>
                <a:latin typeface="Futura Medium" panose="020B0602020204020303" pitchFamily="34" charset="-79"/>
                <a:ea typeface="+mn-ea"/>
                <a:cs typeface="Futura Medium" panose="020B0602020204020303" pitchFamily="34" charset="-79"/>
              </a:rPr>
              <a:t>oed yw £6.56 yr awr a’r Cyflog Byw Cenedlaethol yw £8.91 yr awr.</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Yn ogystal â’r deddfau hyn, mae dros 3,500 o gyflogwyr wedi ymrwymo i dalu cyfradd Cyflog Byw Gwirfoddol y Deyrnas Unedig, sy’n cael ei gosod gan y grŵp ymgyrchu, y Sefydliad Cyflog Byw. Mae’r gyfradd hon yn cael ei chyfrifo’n annibynnol a’i bwriad yw adlewyrchu “gwir gost byw yn y Deyrnas Unedig a Llundain”. </a:t>
            </a:r>
          </a:p>
          <a:p>
            <a:endParaRPr lang="cy-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cy-GB" sz="1800" kern="1200" dirty="0">
                <a:solidFill>
                  <a:srgbClr val="00303C"/>
                </a:solidFill>
                <a:effectLst/>
                <a:latin typeface="Futura Medium" panose="020B0602020204020303" pitchFamily="34" charset="-79"/>
                <a:ea typeface="+mn-ea"/>
                <a:cs typeface="Futura Medium" panose="020B0602020204020303" pitchFamily="34" charset="-79"/>
              </a:rPr>
              <a:t>Mae’n tueddu i fod yn uwch na’r Cyflog Byw Cenedlaethol, ond nid yw’n cael ei gorfodi gan y gyfraith.</a:t>
            </a:r>
          </a:p>
        </p:txBody>
      </p:sp>
      <p:sp>
        <p:nvSpPr>
          <p:cNvPr id="15" name="TextBox 14">
            <a:extLst>
              <a:ext uri="{FF2B5EF4-FFF2-40B4-BE49-F238E27FC236}">
                <a16:creationId xmlns:a16="http://schemas.microsoft.com/office/drawing/2014/main" id="{CE488518-D681-E44A-A267-7C83E42C99DF}"/>
              </a:ext>
            </a:extLst>
          </p:cNvPr>
          <p:cNvSpPr txBox="1"/>
          <p:nvPr userDrawn="1"/>
        </p:nvSpPr>
        <p:spPr>
          <a:xfrm>
            <a:off x="5637230" y="6289627"/>
            <a:ext cx="68962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I BOBL AR INCWM ISEL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71308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err="1">
                <a:solidFill>
                  <a:srgbClr val="188785"/>
                </a:solidFill>
                <a:latin typeface="Futura Medium" panose="020B0602020204020303" pitchFamily="34" charset="-79"/>
                <a:cs typeface="Futura Medium" panose="020B0602020204020303" pitchFamily="34" charset="-79"/>
              </a:rPr>
              <a:t>Ffyrdd</a:t>
            </a:r>
            <a:r>
              <a:rPr lang="en-US" sz="2400" dirty="0">
                <a:solidFill>
                  <a:srgbClr val="188785"/>
                </a:solidFill>
                <a:latin typeface="Futura Medium" panose="020B0602020204020303" pitchFamily="34" charset="-79"/>
                <a:cs typeface="Futura Medium" panose="020B0602020204020303" pitchFamily="34" charset="-79"/>
              </a:rPr>
              <a:t> y </a:t>
            </a:r>
            <a:r>
              <a:rPr lang="en-US" sz="2400" dirty="0" err="1">
                <a:solidFill>
                  <a:srgbClr val="188785"/>
                </a:solidFill>
                <a:latin typeface="Futura Medium" panose="020B0602020204020303" pitchFamily="34" charset="-79"/>
                <a:cs typeface="Futura Medium" panose="020B0602020204020303" pitchFamily="34" charset="-79"/>
              </a:rPr>
              <a:t>gallwch</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gael</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eich</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talu</a:t>
            </a:r>
            <a:endParaRPr lang="en-US" sz="2400" dirty="0">
              <a:solidFill>
                <a:srgbClr val="188785"/>
              </a:solidFill>
              <a:latin typeface="Futura Medium" panose="020B0602020204020303" pitchFamily="34" charset="-79"/>
              <a:cs typeface="Futura Medium" panose="020B0602020204020303" pitchFamily="34" charset="-79"/>
            </a:endParaRPr>
          </a:p>
        </p:txBody>
      </p:sp>
      <p:sp>
        <p:nvSpPr>
          <p:cNvPr id="2" name="Rectangle 1">
            <a:extLst>
              <a:ext uri="{FF2B5EF4-FFF2-40B4-BE49-F238E27FC236}">
                <a16:creationId xmlns:a16="http://schemas.microsoft.com/office/drawing/2014/main" id="{47054817-FD54-7643-A5B2-2F2073915BAF}"/>
              </a:ext>
            </a:extLst>
          </p:cNvPr>
          <p:cNvSpPr/>
          <p:nvPr userDrawn="1"/>
        </p:nvSpPr>
        <p:spPr>
          <a:xfrm>
            <a:off x="584927" y="1001038"/>
            <a:ext cx="11033915"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Mae </a:t>
            </a:r>
            <a:r>
              <a:rPr lang="en-GB" dirty="0" err="1">
                <a:solidFill>
                  <a:srgbClr val="002F3B"/>
                </a:solidFill>
                <a:effectLst/>
                <a:latin typeface="Futura" panose="020B0602020204020303" pitchFamily="34" charset="-79"/>
                <a:cs typeface="Futura" panose="020B0602020204020303" pitchFamily="34" charset="-79"/>
              </a:rPr>
              <a:t>pobl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talu</a:t>
            </a:r>
            <a:r>
              <a:rPr lang="en-GB" dirty="0">
                <a:solidFill>
                  <a:srgbClr val="002F3B"/>
                </a:solidFill>
                <a:effectLst/>
                <a:latin typeface="Futura" panose="020B0602020204020303" pitchFamily="34" charset="-79"/>
                <a:cs typeface="Futura" panose="020B0602020204020303" pitchFamily="34" charset="-79"/>
              </a:rPr>
              <a:t> am y </a:t>
            </a:r>
            <a:r>
              <a:rPr lang="en-GB" dirty="0" err="1">
                <a:solidFill>
                  <a:srgbClr val="002F3B"/>
                </a:solidFill>
                <a:effectLst/>
                <a:latin typeface="Futura" panose="020B0602020204020303" pitchFamily="34" charset="-79"/>
                <a:cs typeface="Futura" panose="020B0602020204020303" pitchFamily="34" charset="-79"/>
              </a:rPr>
              <a:t>gwaith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nhw’n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wneud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mewn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nifer</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wahanol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ffyrdd</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err="1">
                <a:solidFill>
                  <a:srgbClr val="002F3B"/>
                </a:solidFill>
                <a:effectLst/>
                <a:latin typeface="Futura" panose="020B0602020204020303" pitchFamily="34" charset="-79"/>
                <a:cs typeface="Futura" panose="020B0602020204020303" pitchFamily="34" charset="-79"/>
              </a:rPr>
              <a:t>Cyflog</a:t>
            </a:r>
            <a:r>
              <a:rPr lang="en-GB" b="1" i="0"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Swm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penodol</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arian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unwaith</a:t>
            </a:r>
            <a:r>
              <a:rPr lang="en-GB" dirty="0">
                <a:solidFill>
                  <a:srgbClr val="002F3B"/>
                </a:solidFill>
                <a:effectLst/>
                <a:latin typeface="Futura" panose="020B0602020204020303" pitchFamily="34" charset="-79"/>
                <a:cs typeface="Futura" panose="020B0602020204020303" pitchFamily="34" charset="-79"/>
              </a:rPr>
              <a:t> y mis. Mae </a:t>
            </a:r>
            <a:r>
              <a:rPr lang="en-GB" dirty="0" err="1">
                <a:solidFill>
                  <a:srgbClr val="002F3B"/>
                </a:solidFill>
                <a:effectLst/>
                <a:latin typeface="Futura" panose="020B0602020204020303" pitchFamily="34" charset="-79"/>
                <a:cs typeface="Futura" panose="020B0602020204020303" pitchFamily="34" charset="-79"/>
              </a:rPr>
              <a:t>wedi’i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seilio</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swm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cytunedig</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byddech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ennill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mewn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blwyddyn</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err="1">
                <a:solidFill>
                  <a:srgbClr val="002F3B"/>
                </a:solidFill>
                <a:effectLst/>
                <a:latin typeface="Futura" panose="020B0602020204020303" pitchFamily="34" charset="-79"/>
                <a:cs typeface="Futura" panose="020B0602020204020303" pitchFamily="34" charset="-79"/>
              </a:rPr>
              <a:t>Cyfradd</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fesul</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awr</a:t>
            </a:r>
            <a:r>
              <a:rPr lang="en-GB" b="1"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Telir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swm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penodol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chi am bob </a:t>
            </a:r>
            <a:r>
              <a:rPr lang="en-GB" dirty="0" err="1">
                <a:solidFill>
                  <a:srgbClr val="002F3B"/>
                </a:solidFill>
                <a:effectLst/>
                <a:latin typeface="Futura" panose="020B0602020204020303" pitchFamily="34" charset="-79"/>
                <a:cs typeface="Futura" panose="020B0602020204020303" pitchFamily="34" charset="-79"/>
              </a:rPr>
              <a:t>awr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gweithio</a:t>
            </a:r>
            <a:r>
              <a:rPr lang="en-GB" dirty="0">
                <a:solidFill>
                  <a:srgbClr val="002F3B"/>
                </a:solidFill>
                <a:effectLst/>
                <a:latin typeface="Futura" panose="020B0602020204020303" pitchFamily="34" charset="-79"/>
                <a:cs typeface="Futura" panose="020B0602020204020303" pitchFamily="34" charset="-79"/>
              </a:rPr>
              <a:t>. Po </a:t>
            </a:r>
            <a:r>
              <a:rPr lang="en-GB" dirty="0" err="1">
                <a:solidFill>
                  <a:srgbClr val="002F3B"/>
                </a:solidFill>
                <a:effectLst/>
                <a:latin typeface="Futura" panose="020B0602020204020303" pitchFamily="34" charset="-79"/>
                <a:cs typeface="Futura" panose="020B0602020204020303" pitchFamily="34" charset="-79"/>
              </a:rPr>
              <a:t>fwyaf</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oriau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gweithio</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mwyaf</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chi’n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wythnosol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neu’n</a:t>
            </a:r>
            <a:r>
              <a:rPr lang="en-GB" dirty="0">
                <a:solidFill>
                  <a:srgbClr val="002F3B"/>
                </a:solidFill>
                <a:effectLst/>
                <a:latin typeface="Futura" panose="020B0602020204020303" pitchFamily="34" charset="-79"/>
                <a:cs typeface="Futura" panose="020B0602020204020303" pitchFamily="34" charset="-79"/>
              </a:rPr>
              <a:t> </a:t>
            </a:r>
            <a:br>
              <a:rPr lang="en-GB" dirty="0">
                <a:solidFill>
                  <a:srgbClr val="002F3B"/>
                </a:solidFill>
                <a:effectLst/>
                <a:latin typeface="Futura" panose="020B0602020204020303" pitchFamily="34" charset="-79"/>
                <a:cs typeface="Futura" panose="020B0602020204020303" pitchFamily="34" charset="-79"/>
              </a:rPr>
            </a:br>
            <a:r>
              <a:rPr lang="en-GB" dirty="0" err="1">
                <a:solidFill>
                  <a:srgbClr val="002F3B"/>
                </a:solidFill>
                <a:effectLst/>
                <a:latin typeface="Futura" panose="020B0602020204020303" pitchFamily="34" charset="-79"/>
                <a:cs typeface="Futura" panose="020B0602020204020303" pitchFamily="34" charset="-79"/>
              </a:rPr>
              <a:t>fisol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arfer</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Futura" panose="020B0602020204020303" pitchFamily="34" charset="-79"/>
                <a:cs typeface="Futura" panose="020B0602020204020303" pitchFamily="34" charset="-79"/>
              </a:rPr>
              <a:t>Gwaith </a:t>
            </a:r>
            <a:r>
              <a:rPr lang="en-GB" b="1" dirty="0" err="1">
                <a:solidFill>
                  <a:srgbClr val="002F3B"/>
                </a:solidFill>
                <a:effectLst/>
                <a:latin typeface="Futura" panose="020B0602020204020303" pitchFamily="34" charset="-79"/>
                <a:cs typeface="Futura" panose="020B0602020204020303" pitchFamily="34" charset="-79"/>
              </a:rPr>
              <a:t>fesul</a:t>
            </a:r>
            <a:r>
              <a:rPr lang="en-GB" b="1" dirty="0">
                <a:solidFill>
                  <a:srgbClr val="002F3B"/>
                </a:solidFill>
                <a:effectLst/>
                <a:latin typeface="Futura" panose="020B0602020204020303" pitchFamily="34" charset="-79"/>
                <a:cs typeface="Futura" panose="020B0602020204020303" pitchFamily="34" charset="-79"/>
              </a:rPr>
              <a:t> darn </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Telir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swm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penodol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chi am bob </a:t>
            </a:r>
            <a:r>
              <a:rPr lang="en-GB" dirty="0" err="1">
                <a:solidFill>
                  <a:srgbClr val="002F3B"/>
                </a:solidFill>
                <a:effectLst/>
                <a:latin typeface="Futura" panose="020B0602020204020303" pitchFamily="34" charset="-79"/>
                <a:cs typeface="Futura" panose="020B0602020204020303" pitchFamily="34" charset="-79"/>
              </a:rPr>
              <a:t>uned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chynhyrchu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e.e.</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casglu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bocs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llawn</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fafon</a:t>
            </a:r>
            <a:r>
              <a:rPr lang="en-GB" dirty="0">
                <a:solidFill>
                  <a:srgbClr val="002F3B"/>
                </a:solidFill>
                <a:effectLst/>
                <a:latin typeface="Futura" panose="020B0602020204020303" pitchFamily="34" charset="-79"/>
                <a:cs typeface="Futura" panose="020B0602020204020303" pitchFamily="34" charset="-79"/>
              </a:rPr>
              <a:t>). Po </a:t>
            </a:r>
            <a:r>
              <a:rPr lang="en-GB" dirty="0" err="1">
                <a:solidFill>
                  <a:srgbClr val="002F3B"/>
                </a:solidFill>
                <a:effectLst/>
                <a:latin typeface="Futura" panose="020B0602020204020303" pitchFamily="34" charset="-79"/>
                <a:cs typeface="Futura" panose="020B0602020204020303" pitchFamily="34" charset="-79"/>
              </a:rPr>
              <a:t>fwyaf</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unedau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cynhyrchu</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mwyaf</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Gellir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dalu’n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ddyddiol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wythnosol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neu’n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fisol</a:t>
            </a:r>
            <a:r>
              <a:rPr lang="en-GB" dirty="0">
                <a:solidFill>
                  <a:srgbClr val="002F3B"/>
                </a:solidFill>
                <a:effectLst/>
                <a:latin typeface="Futura" panose="020B0602020204020303" pitchFamily="34" charset="-79"/>
                <a:cs typeface="Futura" panose="020B0602020204020303" pitchFamily="34" charset="-79"/>
              </a:rPr>
              <a:t>. </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err="1">
                <a:solidFill>
                  <a:srgbClr val="002F3B"/>
                </a:solidFill>
                <a:effectLst/>
                <a:latin typeface="Futura" panose="020B0602020204020303" pitchFamily="34" charset="-79"/>
                <a:cs typeface="Futura" panose="020B0602020204020303" pitchFamily="34" charset="-79"/>
              </a:rPr>
              <a:t>Comisiwn</a:t>
            </a:r>
            <a:r>
              <a:rPr lang="en-GB" dirty="0">
                <a:solidFill>
                  <a:srgbClr val="002F3B"/>
                </a:solidFill>
                <a:effectLst/>
                <a:latin typeface="Futura" panose="020B0602020204020303" pitchFamily="34" charset="-79"/>
                <a:cs typeface="Futura" panose="020B0602020204020303" pitchFamily="34" charset="-79"/>
              </a:rPr>
              <a:t> – Mae </a:t>
            </a:r>
            <a:r>
              <a:rPr lang="en-GB" dirty="0" err="1">
                <a:solidFill>
                  <a:srgbClr val="002F3B"/>
                </a:solidFill>
                <a:effectLst/>
                <a:latin typeface="Futura" panose="020B0602020204020303" pitchFamily="34" charset="-79"/>
                <a:cs typeface="Futura" panose="020B0602020204020303" pitchFamily="34" charset="-79"/>
              </a:rPr>
              <a:t>hyn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aml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gysylltiedig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â</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chyflog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mewn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swyddi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gwerthu</a:t>
            </a:r>
            <a:r>
              <a:rPr lang="en-GB" dirty="0">
                <a:solidFill>
                  <a:srgbClr val="002F3B"/>
                </a:solidFill>
                <a:effectLst/>
                <a:latin typeface="Futura" panose="020B0602020204020303" pitchFamily="34" charset="-79"/>
                <a:cs typeface="Futura" panose="020B0602020204020303" pitchFamily="34" charset="-79"/>
              </a:rPr>
              <a:t>. Er </a:t>
            </a:r>
            <a:r>
              <a:rPr lang="en-GB" dirty="0" err="1">
                <a:solidFill>
                  <a:srgbClr val="002F3B"/>
                </a:solidFill>
                <a:effectLst/>
                <a:latin typeface="Futura" panose="020B0602020204020303" pitchFamily="34" charset="-79"/>
                <a:cs typeface="Futura" panose="020B0602020204020303" pitchFamily="34" charset="-79"/>
              </a:rPr>
              <a:t>enghraifft</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allech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cyfran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gwerthiannau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gwneud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dalu’n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ychwanegol</a:t>
            </a:r>
            <a:r>
              <a:rPr lang="en-GB" dirty="0">
                <a:solidFill>
                  <a:srgbClr val="002F3B"/>
                </a:solidFill>
                <a:effectLst/>
                <a:latin typeface="Futura" panose="020B0602020204020303" pitchFamily="34" charset="-79"/>
                <a:cs typeface="Futura" panose="020B0602020204020303" pitchFamily="34" charset="-79"/>
              </a:rPr>
              <a:t> at </a:t>
            </a:r>
            <a:r>
              <a:rPr lang="en-GB" dirty="0" err="1">
                <a:solidFill>
                  <a:srgbClr val="002F3B"/>
                </a:solidFill>
                <a:effectLst/>
                <a:latin typeface="Futura" panose="020B0602020204020303" pitchFamily="34" charset="-79"/>
                <a:cs typeface="Futura" panose="020B0602020204020303" pitchFamily="34" charset="-79"/>
              </a:rPr>
              <a:t>gyflog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misol</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dirty="0" err="1">
                <a:solidFill>
                  <a:srgbClr val="002F3B"/>
                </a:solidFill>
                <a:effectLst/>
                <a:latin typeface="Futura" panose="020B0602020204020303" pitchFamily="34" charset="-79"/>
                <a:cs typeface="Futura" panose="020B0602020204020303" pitchFamily="34" charset="-79"/>
              </a:rPr>
              <a:t>Byddwch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archwilio</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hyd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oed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mwy</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ffyrdd</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talu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ddiweddarach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bennod</a:t>
            </a:r>
            <a:r>
              <a:rPr lang="en-GB" dirty="0">
                <a:solidFill>
                  <a:srgbClr val="002F3B"/>
                </a:solidFill>
                <a:effectLst/>
                <a:latin typeface="Futura" panose="020B0602020204020303" pitchFamily="34" charset="-79"/>
                <a:cs typeface="Futura" panose="020B0602020204020303" pitchFamily="34" charset="-79"/>
              </a:rPr>
              <a:t>.</a:t>
            </a:r>
          </a:p>
        </p:txBody>
      </p:sp>
      <p:sp>
        <p:nvSpPr>
          <p:cNvPr id="9" name="TextBox 8">
            <a:extLst>
              <a:ext uri="{FF2B5EF4-FFF2-40B4-BE49-F238E27FC236}">
                <a16:creationId xmlns:a16="http://schemas.microsoft.com/office/drawing/2014/main" id="{90DA47E6-CE80-A745-A428-D812837A701C}"/>
              </a:ext>
            </a:extLst>
          </p:cNvPr>
          <p:cNvSpPr txBox="1"/>
          <p:nvPr userDrawn="1"/>
        </p:nvSpPr>
        <p:spPr>
          <a:xfrm>
            <a:off x="3120272" y="6289627"/>
            <a:ext cx="93943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CYFLOGAETH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4782492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2414DF-B8EB-5045-A91E-F6685D8917EC}"/>
              </a:ext>
            </a:extLst>
          </p:cNvPr>
          <p:cNvSpPr/>
          <p:nvPr userDrawn="1"/>
        </p:nvSpPr>
        <p:spPr>
          <a:xfrm>
            <a:off x="7285383" y="0"/>
            <a:ext cx="4906617"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29DB45-D4AF-B242-A95E-5A2DB2E111F1}"/>
              </a:ext>
            </a:extLst>
          </p:cNvPr>
          <p:cNvSpPr txBox="1"/>
          <p:nvPr userDrawn="1"/>
        </p:nvSpPr>
        <p:spPr>
          <a:xfrm>
            <a:off x="1123474" y="462018"/>
            <a:ext cx="10538792" cy="461665"/>
          </a:xfrm>
          <a:prstGeom prst="rect">
            <a:avLst/>
          </a:prstGeom>
          <a:noFill/>
        </p:spPr>
        <p:txBody>
          <a:bodyPr wrap="square" rtlCol="0">
            <a:spAutoFit/>
          </a:bodyPr>
          <a:lstStyle/>
          <a:p>
            <a:r>
              <a:rPr lang="en-US" sz="2400" dirty="0">
                <a:solidFill>
                  <a:srgbClr val="188785"/>
                </a:solidFill>
                <a:latin typeface="Futura Medium" panose="020B0602020204020303" pitchFamily="34" charset="-79"/>
                <a:cs typeface="Futura Medium" panose="020B0602020204020303" pitchFamily="34" charset="-79"/>
              </a:rPr>
              <a:t>Y SYSTEM LES</a:t>
            </a:r>
          </a:p>
        </p:txBody>
      </p:sp>
      <p:cxnSp>
        <p:nvCxnSpPr>
          <p:cNvPr id="12" name="Straight Connector 11">
            <a:extLst>
              <a:ext uri="{FF2B5EF4-FFF2-40B4-BE49-F238E27FC236}">
                <a16:creationId xmlns:a16="http://schemas.microsoft.com/office/drawing/2014/main" id="{61D34520-DA88-454F-A4B3-A618CF82FC56}"/>
              </a:ext>
            </a:extLst>
          </p:cNvPr>
          <p:cNvCxnSpPr>
            <a:cxnSpLocks/>
          </p:cNvCxnSpPr>
          <p:nvPr userDrawn="1"/>
        </p:nvCxnSpPr>
        <p:spPr>
          <a:xfrm>
            <a:off x="1217801" y="884138"/>
            <a:ext cx="1996739"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476608F-043D-7745-B7EC-9B6440D71D06}"/>
              </a:ext>
            </a:extLst>
          </p:cNvPr>
          <p:cNvPicPr>
            <a:picLocks noChangeAspect="1"/>
          </p:cNvPicPr>
          <p:nvPr userDrawn="1"/>
        </p:nvPicPr>
        <p:blipFill>
          <a:blip r:embed="rId2"/>
          <a:stretch>
            <a:fillRect/>
          </a:stretch>
        </p:blipFill>
        <p:spPr>
          <a:xfrm>
            <a:off x="533400" y="411249"/>
            <a:ext cx="613265" cy="602958"/>
          </a:xfrm>
          <a:prstGeom prst="rect">
            <a:avLst/>
          </a:prstGeom>
        </p:spPr>
      </p:pic>
      <p:sp>
        <p:nvSpPr>
          <p:cNvPr id="3" name="Rectangle 2">
            <a:extLst>
              <a:ext uri="{FF2B5EF4-FFF2-40B4-BE49-F238E27FC236}">
                <a16:creationId xmlns:a16="http://schemas.microsoft.com/office/drawing/2014/main" id="{AE9662AC-325A-F943-9C64-0EE2146321F2}"/>
              </a:ext>
            </a:extLst>
          </p:cNvPr>
          <p:cNvSpPr/>
          <p:nvPr userDrawn="1"/>
        </p:nvSpPr>
        <p:spPr>
          <a:xfrm>
            <a:off x="526774" y="1166842"/>
            <a:ext cx="6460435" cy="4524315"/>
          </a:xfrm>
          <a:prstGeom prst="rect">
            <a:avLst/>
          </a:prstGeom>
        </p:spPr>
        <p:txBody>
          <a:bodyPr wrap="square">
            <a:spAutoFit/>
          </a:bodyPr>
          <a:lstStyle/>
          <a:p>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adran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hanes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pham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rydyn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welon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rhywfaint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gasglu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llywodraeth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ddefnyddio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gynorthwyo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Gallai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isel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oes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ganddynt</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unrhyw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fod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budd-daliadau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helpu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dalu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dreuliau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hanfodol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Ers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2013,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mae</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system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newydd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Cynhwysol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wedi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chyflwyno’n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raddol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kern="1200" dirty="0">
                <a:solidFill>
                  <a:srgbClr val="00303C"/>
                </a:solidFill>
                <a:effectLst/>
                <a:latin typeface="Futura Medium" panose="020B0602020204020303" pitchFamily="34" charset="-79"/>
                <a:ea typeface="+mn-ea"/>
                <a:cs typeface="Futura Medium" panose="020B0602020204020303" pitchFamily="34" charset="-79"/>
              </a:rPr>
              <a:t>Mae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Cynhwysol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disodli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amrywiaeth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fudd-daliadau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Cymhorthdal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Cymorth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Tai,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Gwaith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Plant. Felly,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pobl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sy’n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gymwys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hawlio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Cynhwysol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cael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un math o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gymorth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Os</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cynyddu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oherwydd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eich</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bod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gallu</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gweithio</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neu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ennill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mwy</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bwriad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yw</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bydd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lefel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Credyd</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Cynhwysol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lleihau’n</a:t>
            </a:r>
            <a:r>
              <a:rPr lang="en-GB" sz="180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kern="1200" dirty="0" err="1">
                <a:solidFill>
                  <a:srgbClr val="00303C"/>
                </a:solidFill>
                <a:effectLst/>
                <a:latin typeface="Futura Medium" panose="020B0602020204020303" pitchFamily="34" charset="-79"/>
                <a:ea typeface="+mn-ea"/>
                <a:cs typeface="Futura Medium" panose="020B0602020204020303" pitchFamily="34" charset="-79"/>
              </a:rPr>
              <a:t>raddol</a:t>
            </a:r>
            <a:r>
              <a:rPr lang="en-GB" sz="1800" kern="1200" dirty="0">
                <a:solidFill>
                  <a:srgbClr val="00303C"/>
                </a:solidFill>
                <a:effectLst/>
                <a:latin typeface="Futura Medium" panose="020B0602020204020303" pitchFamily="34" charset="-79"/>
                <a:ea typeface="+mn-ea"/>
                <a:cs typeface="Futura Medium" panose="020B0602020204020303" pitchFamily="34" charset="-79"/>
              </a:rPr>
              <a:t>.</a:t>
            </a:r>
          </a:p>
        </p:txBody>
      </p:sp>
      <p:pic>
        <p:nvPicPr>
          <p:cNvPr id="24" name="Picture 23">
            <a:extLst>
              <a:ext uri="{FF2B5EF4-FFF2-40B4-BE49-F238E27FC236}">
                <a16:creationId xmlns:a16="http://schemas.microsoft.com/office/drawing/2014/main" id="{C13D78F3-0709-114A-8250-7286B1BE5F72}"/>
              </a:ext>
            </a:extLst>
          </p:cNvPr>
          <p:cNvPicPr>
            <a:picLocks noChangeAspect="1"/>
          </p:cNvPicPr>
          <p:nvPr userDrawn="1"/>
        </p:nvPicPr>
        <p:blipFill rotWithShape="1">
          <a:blip r:embed="rId3"/>
          <a:srcRect t="32607" b="5147"/>
          <a:stretch/>
        </p:blipFill>
        <p:spPr>
          <a:xfrm>
            <a:off x="7285383" y="4176074"/>
            <a:ext cx="4912595" cy="2038598"/>
          </a:xfrm>
          <a:prstGeom prst="rect">
            <a:avLst/>
          </a:prstGeom>
        </p:spPr>
      </p:pic>
      <p:sp>
        <p:nvSpPr>
          <p:cNvPr id="14" name="TextBox 13">
            <a:extLst>
              <a:ext uri="{FF2B5EF4-FFF2-40B4-BE49-F238E27FC236}">
                <a16:creationId xmlns:a16="http://schemas.microsoft.com/office/drawing/2014/main" id="{B2DD3007-FB6A-354F-A815-31556CE9722D}"/>
              </a:ext>
            </a:extLst>
          </p:cNvPr>
          <p:cNvSpPr txBox="1"/>
          <p:nvPr userDrawn="1"/>
        </p:nvSpPr>
        <p:spPr>
          <a:xfrm>
            <a:off x="5637230" y="6289627"/>
            <a:ext cx="68962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HELP I BOBL AR INCWM ISEL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3524752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164034"/>
            <a:ext cx="12192000" cy="6356350"/>
          </a:xfrm>
          <a:prstGeom prst="rect">
            <a:avLst/>
          </a:prstGeom>
          <a:solidFill>
            <a:srgbClr val="FFF6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231838"/>
            <a:ext cx="1056266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188785"/>
                </a:solidFill>
                <a:latin typeface="Futura Medium" panose="020B0602020204020303" pitchFamily="34" charset="-79"/>
                <a:cs typeface="Futura Medium" panose="020B0602020204020303" pitchFamily="34" charset="-79"/>
              </a:rPr>
              <a:t>BETH YDYCH CHI </a:t>
            </a:r>
            <a:r>
              <a:rPr lang="en-US" sz="4000" b="1" i="0" dirty="0">
                <a:solidFill>
                  <a:srgbClr val="FFE34C"/>
                </a:solidFill>
                <a:latin typeface="Futura" panose="020B0602020204020303" pitchFamily="34" charset="-79"/>
                <a:cs typeface="Futura" panose="020B0602020204020303" pitchFamily="34" charset="-79"/>
              </a:rPr>
              <a:t>WEDI’I DDYSGU?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000" b="1" i="0" dirty="0">
              <a:solidFill>
                <a:srgbClr val="FFE34C"/>
              </a:solidFill>
              <a:latin typeface="Futura" panose="020B0602020204020303" pitchFamily="34" charset="-79"/>
              <a:cs typeface="Futura" panose="020B0602020204020303" pitchFamily="34" charset="-79"/>
            </a:endParaRP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883173"/>
            <a:ext cx="8518325" cy="0"/>
          </a:xfrm>
          <a:prstGeom prst="line">
            <a:avLst/>
          </a:prstGeom>
          <a:ln>
            <a:solidFill>
              <a:srgbClr val="188785"/>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995299"/>
            <a:ext cx="11403496"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Gan </a:t>
            </a:r>
            <a:r>
              <a:rPr lang="en-GB" dirty="0" err="1">
                <a:solidFill>
                  <a:srgbClr val="00303C"/>
                </a:solidFill>
                <a:effectLst/>
                <a:latin typeface="Futura" panose="020B0602020204020303" pitchFamily="34" charset="-79"/>
                <a:cs typeface="Futura" panose="020B0602020204020303" pitchFamily="34" charset="-79"/>
              </a:rPr>
              <a:t>ddefnyddio’r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wybodaeth</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gawsoch</a:t>
            </a:r>
            <a:r>
              <a:rPr lang="en-GB" dirty="0">
                <a:solidFill>
                  <a:srgbClr val="00303C"/>
                </a:solidFill>
                <a:effectLst/>
                <a:latin typeface="Futura" panose="020B0602020204020303" pitchFamily="34" charset="-79"/>
                <a:cs typeface="Futura" panose="020B0602020204020303" pitchFamily="34" charset="-79"/>
              </a:rPr>
              <a:t> chi </a:t>
            </a:r>
            <a:r>
              <a:rPr lang="en-GB" dirty="0" err="1">
                <a:solidFill>
                  <a:srgbClr val="00303C"/>
                </a:solidFill>
                <a:effectLst/>
                <a:latin typeface="Futura" panose="020B0602020204020303" pitchFamily="34" charset="-79"/>
                <a:cs typeface="Futura" panose="020B0602020204020303" pitchFamily="34" charset="-79"/>
              </a:rPr>
              <a:t>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bennod</a:t>
            </a:r>
            <a:r>
              <a:rPr lang="en-GB" dirty="0">
                <a:solidFill>
                  <a:srgbClr val="00303C"/>
                </a:solidFill>
                <a:effectLst/>
                <a:latin typeface="Futura" panose="020B0602020204020303" pitchFamily="34" charset="-79"/>
                <a:cs typeface="Futura" panose="020B0602020204020303" pitchFamily="34" charset="-79"/>
              </a:rPr>
              <a:t> hon, </a:t>
            </a:r>
            <a:r>
              <a:rPr lang="en-GB" dirty="0" err="1">
                <a:solidFill>
                  <a:srgbClr val="00303C"/>
                </a:solidFill>
                <a:effectLst/>
                <a:latin typeface="Futura" panose="020B0602020204020303" pitchFamily="34" charset="-79"/>
                <a:cs typeface="Futura" panose="020B0602020204020303" pitchFamily="34" charset="-79"/>
              </a:rPr>
              <a:t>cwblhewch</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gweithgaredd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astudiaeth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achos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isod</a:t>
            </a:r>
            <a:r>
              <a:rPr lang="en-GB" dirty="0">
                <a:solidFill>
                  <a:srgbClr val="00303C"/>
                </a:solidFill>
                <a:effectLst/>
                <a:latin typeface="Futura" panose="020B0602020204020303" pitchFamily="34" charset="-79"/>
                <a:cs typeface="Futura" panose="020B0602020204020303" pitchFamily="34" charset="-79"/>
              </a:rPr>
              <a:t>:</a:t>
            </a:r>
          </a:p>
        </p:txBody>
      </p:sp>
      <p:pic>
        <p:nvPicPr>
          <p:cNvPr id="3" name="Picture 2">
            <a:extLst>
              <a:ext uri="{FF2B5EF4-FFF2-40B4-BE49-F238E27FC236}">
                <a16:creationId xmlns:a16="http://schemas.microsoft.com/office/drawing/2014/main" id="{7EF7FCAC-8DEF-8C48-99CB-E2217FB6456D}"/>
              </a:ext>
            </a:extLst>
          </p:cNvPr>
          <p:cNvPicPr>
            <a:picLocks noChangeAspect="1"/>
          </p:cNvPicPr>
          <p:nvPr userDrawn="1"/>
        </p:nvPicPr>
        <p:blipFill>
          <a:blip r:embed="rId2"/>
          <a:stretch>
            <a:fillRect/>
          </a:stretch>
        </p:blipFill>
        <p:spPr>
          <a:xfrm>
            <a:off x="436766" y="219825"/>
            <a:ext cx="732813" cy="732813"/>
          </a:xfrm>
          <a:prstGeom prst="rect">
            <a:avLst/>
          </a:prstGeom>
        </p:spPr>
      </p:pic>
      <p:pic>
        <p:nvPicPr>
          <p:cNvPr id="19" name="Picture 18">
            <a:extLst>
              <a:ext uri="{FF2B5EF4-FFF2-40B4-BE49-F238E27FC236}">
                <a16:creationId xmlns:a16="http://schemas.microsoft.com/office/drawing/2014/main" id="{AAB10D5A-6F5B-DF47-BFCF-44067C685770}"/>
              </a:ext>
            </a:extLst>
          </p:cNvPr>
          <p:cNvPicPr>
            <a:picLocks noChangeAspect="1"/>
          </p:cNvPicPr>
          <p:nvPr userDrawn="1"/>
        </p:nvPicPr>
        <p:blipFill>
          <a:blip r:embed="rId3"/>
          <a:stretch>
            <a:fillRect/>
          </a:stretch>
        </p:blipFill>
        <p:spPr>
          <a:xfrm>
            <a:off x="4636283" y="1699736"/>
            <a:ext cx="589707" cy="582687"/>
          </a:xfrm>
          <a:prstGeom prst="rect">
            <a:avLst/>
          </a:prstGeom>
        </p:spPr>
      </p:pic>
      <p:sp>
        <p:nvSpPr>
          <p:cNvPr id="21" name="TextBox 20">
            <a:extLst>
              <a:ext uri="{FF2B5EF4-FFF2-40B4-BE49-F238E27FC236}">
                <a16:creationId xmlns:a16="http://schemas.microsoft.com/office/drawing/2014/main" id="{316B6297-A2A7-1C48-88FC-67E836A5E190}"/>
              </a:ext>
            </a:extLst>
          </p:cNvPr>
          <p:cNvSpPr txBox="1"/>
          <p:nvPr userDrawn="1"/>
        </p:nvSpPr>
        <p:spPr>
          <a:xfrm>
            <a:off x="5239242" y="177038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ASTUDIAETH ACHOS</a:t>
            </a:r>
          </a:p>
        </p:txBody>
      </p:sp>
      <p:cxnSp>
        <p:nvCxnSpPr>
          <p:cNvPr id="22" name="Straight Connector 21">
            <a:extLst>
              <a:ext uri="{FF2B5EF4-FFF2-40B4-BE49-F238E27FC236}">
                <a16:creationId xmlns:a16="http://schemas.microsoft.com/office/drawing/2014/main" id="{3EADB07E-944A-CA49-BE89-0D91B8293B7D}"/>
              </a:ext>
            </a:extLst>
          </p:cNvPr>
          <p:cNvCxnSpPr>
            <a:cxnSpLocks/>
          </p:cNvCxnSpPr>
          <p:nvPr userDrawn="1"/>
        </p:nvCxnSpPr>
        <p:spPr>
          <a:xfrm>
            <a:off x="5333569" y="2192504"/>
            <a:ext cx="3065713" cy="0"/>
          </a:xfrm>
          <a:prstGeom prst="line">
            <a:avLst/>
          </a:prstGeom>
          <a:ln>
            <a:solidFill>
              <a:srgbClr val="F9D500"/>
            </a:solidFill>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08A43DD2-8739-9444-BC7B-F2DB8D43734D}"/>
              </a:ext>
            </a:extLst>
          </p:cNvPr>
          <p:cNvSpPr/>
          <p:nvPr userDrawn="1"/>
        </p:nvSpPr>
        <p:spPr>
          <a:xfrm>
            <a:off x="4575751" y="2360436"/>
            <a:ext cx="7092788" cy="3970318"/>
          </a:xfrm>
          <a:prstGeom prst="rect">
            <a:avLst/>
          </a:prstGeom>
        </p:spPr>
        <p:txBody>
          <a:bodyPr wrap="square">
            <a:spAutoFit/>
          </a:bodyPr>
          <a:lstStyle/>
          <a:p>
            <a:r>
              <a:rPr lang="cy-GB" dirty="0">
                <a:solidFill>
                  <a:srgbClr val="00303C"/>
                </a:solidFill>
                <a:effectLst/>
                <a:latin typeface="Futura" panose="020B0602020204020303" pitchFamily="34" charset="-79"/>
                <a:cs typeface="Futura" panose="020B0602020204020303" pitchFamily="34" charset="-79"/>
              </a:rPr>
              <a:t>Mae Gwen yn 18 oed ac wedi gadael yr ysgol yn ddiweddar i ddilyn gyrfa mewn dylunio gemwaith. Mae’n ansicr ynglŷn â pha gyfeiriad gyrfaol i’w ddilyn ac mae’n ystyried yr opsiynau canlynol: </a:t>
            </a:r>
          </a:p>
          <a:p>
            <a:endParaRPr lang="cy-GB" dirty="0">
              <a:solidFill>
                <a:srgbClr val="00303C"/>
              </a:solidFill>
              <a:effectLst/>
              <a:latin typeface="Futura" panose="020B0602020204020303" pitchFamily="34" charset="-79"/>
              <a:cs typeface="Futura" panose="020B0602020204020303" pitchFamily="34" charset="-79"/>
            </a:endParaRPr>
          </a:p>
          <a:p>
            <a:r>
              <a:rPr lang="cy-GB" dirty="0">
                <a:solidFill>
                  <a:srgbClr val="00303C"/>
                </a:solidFill>
                <a:effectLst/>
                <a:latin typeface="Futura" panose="020B0602020204020303" pitchFamily="34" charset="-79"/>
                <a:cs typeface="Futura" panose="020B0602020204020303" pitchFamily="34" charset="-79"/>
              </a:rPr>
              <a:t>a) Astudio gradd mewn Dylunio Gemwaith</a:t>
            </a:r>
          </a:p>
          <a:p>
            <a:r>
              <a:rPr lang="cy-GB" dirty="0">
                <a:solidFill>
                  <a:srgbClr val="00303C"/>
                </a:solidFill>
                <a:effectLst/>
                <a:latin typeface="Futura" panose="020B0602020204020303" pitchFamily="34" charset="-79"/>
                <a:cs typeface="Futura" panose="020B0602020204020303" pitchFamily="34" charset="-79"/>
              </a:rPr>
              <a:t>b) Gwneud prentisiaeth uwch mewn Celf a Dylunio</a:t>
            </a:r>
          </a:p>
          <a:p>
            <a:r>
              <a:rPr lang="cy-GB" dirty="0">
                <a:solidFill>
                  <a:srgbClr val="00303C"/>
                </a:solidFill>
                <a:effectLst/>
                <a:latin typeface="Futura" panose="020B0602020204020303" pitchFamily="34" charset="-79"/>
                <a:cs typeface="Futura" panose="020B0602020204020303" pitchFamily="34" charset="-79"/>
              </a:rPr>
              <a:t>c) Dod o hyd i swydd ym maes dylunio gemwaith</a:t>
            </a:r>
          </a:p>
          <a:p>
            <a:r>
              <a:rPr lang="cy-GB" dirty="0">
                <a:solidFill>
                  <a:srgbClr val="00303C"/>
                </a:solidFill>
                <a:effectLst/>
                <a:latin typeface="Futura" panose="020B0602020204020303" pitchFamily="34" charset="-79"/>
                <a:cs typeface="Futura" panose="020B0602020204020303" pitchFamily="34" charset="-79"/>
              </a:rPr>
              <a:t>ch) Sefydlu ei busnes dylunio gemwaith ei hun</a:t>
            </a:r>
          </a:p>
          <a:p>
            <a:r>
              <a:rPr lang="cy-GB" dirty="0">
                <a:solidFill>
                  <a:srgbClr val="00303C"/>
                </a:solidFill>
                <a:effectLst/>
                <a:latin typeface="Futura" panose="020B0602020204020303" pitchFamily="34" charset="-79"/>
                <a:cs typeface="Futura" panose="020B0602020204020303" pitchFamily="34" charset="-79"/>
              </a:rPr>
              <a:t>1. Pa ystyriaethau ariannol y byddai angen i Gwen eu pwyso a’u  </a:t>
            </a:r>
          </a:p>
          <a:p>
            <a:r>
              <a:rPr lang="cy-GB" dirty="0">
                <a:solidFill>
                  <a:srgbClr val="00303C"/>
                </a:solidFill>
                <a:effectLst/>
                <a:latin typeface="Futura" panose="020B0602020204020303" pitchFamily="34" charset="-79"/>
                <a:cs typeface="Futura" panose="020B0602020204020303" pitchFamily="34" charset="-79"/>
              </a:rPr>
              <a:t>    mesur ar gyfer pob opsiwn?</a:t>
            </a:r>
          </a:p>
          <a:p>
            <a:r>
              <a:rPr lang="cy-GB" dirty="0">
                <a:solidFill>
                  <a:srgbClr val="00303C"/>
                </a:solidFill>
                <a:effectLst/>
                <a:latin typeface="Futura" panose="020B0602020204020303" pitchFamily="34" charset="-79"/>
                <a:cs typeface="Futura" panose="020B0602020204020303" pitchFamily="34" charset="-79"/>
              </a:rPr>
              <a:t>2. Trafodwch fuddion a risgiau ariannol pob opsiwn.</a:t>
            </a:r>
          </a:p>
          <a:p>
            <a:r>
              <a:rPr lang="cy-GB" dirty="0">
                <a:solidFill>
                  <a:srgbClr val="00303C"/>
                </a:solidFill>
                <a:effectLst/>
                <a:latin typeface="Futura" panose="020B0602020204020303" pitchFamily="34" charset="-79"/>
                <a:cs typeface="Futura" panose="020B0602020204020303" pitchFamily="34" charset="-79"/>
              </a:rPr>
              <a:t>3. Pa gyngor fyddech chi’n ei roi i Gwen?</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23" name="Rectangle 22">
            <a:extLst>
              <a:ext uri="{FF2B5EF4-FFF2-40B4-BE49-F238E27FC236}">
                <a16:creationId xmlns:a16="http://schemas.microsoft.com/office/drawing/2014/main" id="{A0F276CC-3AA7-2343-9B25-45ABFE811CF7}"/>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92B6A5A-C19F-F641-BB4D-BF5815F98E41}"/>
              </a:ext>
            </a:extLst>
          </p:cNvPr>
          <p:cNvSpPr txBox="1"/>
          <p:nvPr userDrawn="1"/>
        </p:nvSpPr>
        <p:spPr>
          <a:xfrm>
            <a:off x="4732256" y="6289627"/>
            <a:ext cx="780117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BETH YDYCH CHI WEDI’I DDYSGU?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723451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5B9F1F8-723A-1949-8658-943C8A7A67F3}"/>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DATBLYGU’CH</a:t>
            </a:r>
          </a:p>
        </p:txBody>
      </p:sp>
      <p:cxnSp>
        <p:nvCxnSpPr>
          <p:cNvPr id="25" name="Straight Connector 24">
            <a:extLst>
              <a:ext uri="{FF2B5EF4-FFF2-40B4-BE49-F238E27FC236}">
                <a16:creationId xmlns:a16="http://schemas.microsoft.com/office/drawing/2014/main" id="{0FA3743C-79AA-B449-8450-5C1433183508}"/>
              </a:ext>
            </a:extLst>
          </p:cNvPr>
          <p:cNvCxnSpPr>
            <a:cxnSpLocks/>
          </p:cNvCxnSpPr>
          <p:nvPr userDrawn="1"/>
        </p:nvCxnSpPr>
        <p:spPr>
          <a:xfrm>
            <a:off x="563753" y="1257252"/>
            <a:ext cx="3017647"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28" name="TextBox 27">
            <a:extLst>
              <a:ext uri="{FF2B5EF4-FFF2-40B4-BE49-F238E27FC236}">
                <a16:creationId xmlns:a16="http://schemas.microsoft.com/office/drawing/2014/main" id="{EF908655-7B78-F14E-84D7-9C7B27187786}"/>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BANDIAU TRETH</a:t>
            </a:r>
          </a:p>
        </p:txBody>
      </p:sp>
      <p:sp>
        <p:nvSpPr>
          <p:cNvPr id="7" name="Rectangle 6">
            <a:extLst>
              <a:ext uri="{FF2B5EF4-FFF2-40B4-BE49-F238E27FC236}">
                <a16:creationId xmlns:a16="http://schemas.microsoft.com/office/drawing/2014/main" id="{3C38F831-9214-6548-8C87-1179A4C534B3}"/>
              </a:ext>
            </a:extLst>
          </p:cNvPr>
          <p:cNvSpPr/>
          <p:nvPr userDrawn="1"/>
        </p:nvSpPr>
        <p:spPr>
          <a:xfrm>
            <a:off x="449548" y="728448"/>
            <a:ext cx="3203121"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GWYBODAETH</a:t>
            </a:r>
          </a:p>
        </p:txBody>
      </p:sp>
      <p:sp>
        <p:nvSpPr>
          <p:cNvPr id="8" name="Rectangle 7">
            <a:extLst>
              <a:ext uri="{FF2B5EF4-FFF2-40B4-BE49-F238E27FC236}">
                <a16:creationId xmlns:a16="http://schemas.microsoft.com/office/drawing/2014/main" id="{1E956041-41AA-784C-A764-8183B66174E9}"/>
              </a:ext>
            </a:extLst>
          </p:cNvPr>
          <p:cNvSpPr/>
          <p:nvPr userDrawn="1"/>
        </p:nvSpPr>
        <p:spPr>
          <a:xfrm>
            <a:off x="449548" y="2008729"/>
            <a:ext cx="5410200" cy="3970318"/>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Graddiodd</a:t>
            </a:r>
            <a:r>
              <a:rPr lang="en-GB" dirty="0">
                <a:solidFill>
                  <a:srgbClr val="00303C"/>
                </a:solidFill>
                <a:effectLst/>
                <a:latin typeface="Futura" panose="020B0602020204020303" pitchFamily="34" charset="-79"/>
                <a:cs typeface="Futura" panose="020B0602020204020303" pitchFamily="34" charset="-79"/>
              </a:rPr>
              <a:t> Rhian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Cyfryngau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Digidol</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chafodd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swydd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amser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llawn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gyntaf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cynorthwy-ydd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cyfryngau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cymdeithasol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gwmni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hamdden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blaenllaw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cychwynnol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oedd</a:t>
            </a:r>
            <a:r>
              <a:rPr lang="en-GB" dirty="0">
                <a:solidFill>
                  <a:srgbClr val="00303C"/>
                </a:solidFill>
                <a:effectLst/>
                <a:latin typeface="Futura" panose="020B0602020204020303" pitchFamily="34" charset="-79"/>
                <a:cs typeface="Futura" panose="020B0602020204020303" pitchFamily="34" charset="-79"/>
              </a:rPr>
              <a:t> £25,350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chafodd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godiad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blynyddol</a:t>
            </a:r>
            <a:r>
              <a:rPr lang="en-GB" dirty="0">
                <a:solidFill>
                  <a:srgbClr val="00303C"/>
                </a:solidFill>
                <a:effectLst/>
                <a:latin typeface="Futura" panose="020B0602020204020303" pitchFamily="34" charset="-79"/>
                <a:cs typeface="Futura" panose="020B0602020204020303" pitchFamily="34" charset="-79"/>
              </a:rPr>
              <a:t> o £3,250 am y 3 </a:t>
            </a:r>
            <a:r>
              <a:rPr lang="en-GB" dirty="0" err="1">
                <a:solidFill>
                  <a:srgbClr val="00303C"/>
                </a:solidFill>
                <a:effectLst/>
                <a:latin typeface="Futura" panose="020B0602020204020303" pitchFamily="34" charset="-79"/>
                <a:cs typeface="Futura" panose="020B0602020204020303" pitchFamily="34" charset="-79"/>
              </a:rPr>
              <a:t>blynedd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nesaf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ddiweddar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hi </a:t>
            </a:r>
            <a:r>
              <a:rPr lang="en-GB" dirty="0" err="1">
                <a:solidFill>
                  <a:srgbClr val="00303C"/>
                </a:solidFill>
                <a:effectLst/>
                <a:latin typeface="Futura" panose="020B0602020204020303" pitchFamily="34" charset="-79"/>
                <a:cs typeface="Futura" panose="020B0602020204020303" pitchFamily="34" charset="-79"/>
              </a:rPr>
              <a:t>wedi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dyrchafiad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reolwr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cyfryngau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cymdeithasol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golygu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codiad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arall</a:t>
            </a:r>
            <a:r>
              <a:rPr lang="en-GB" dirty="0">
                <a:solidFill>
                  <a:srgbClr val="00303C"/>
                </a:solidFill>
                <a:effectLst/>
                <a:latin typeface="Futura" panose="020B0602020204020303" pitchFamily="34" charset="-79"/>
                <a:cs typeface="Futura" panose="020B0602020204020303" pitchFamily="34" charset="-79"/>
              </a:rPr>
              <a:t> o £8,875.</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1.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seiliedig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fandiau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2021/2022, faint  </a:t>
            </a:r>
          </a:p>
          <a:p>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thalu</a:t>
            </a:r>
            <a:r>
              <a:rPr lang="en-GB" dirty="0">
                <a:solidFill>
                  <a:srgbClr val="00303C"/>
                </a:solidFill>
                <a:effectLst/>
                <a:latin typeface="Futura" panose="020B0602020204020303" pitchFamily="34" charset="-79"/>
                <a:cs typeface="Futura" panose="020B0602020204020303" pitchFamily="34" charset="-79"/>
              </a:rPr>
              <a:t>?</a:t>
            </a:r>
          </a:p>
          <a:p>
            <a:r>
              <a:rPr lang="en-GB" dirty="0">
                <a:solidFill>
                  <a:srgbClr val="00303C"/>
                </a:solidFill>
                <a:effectLst/>
                <a:latin typeface="Futura" panose="020B0602020204020303" pitchFamily="34" charset="-79"/>
                <a:cs typeface="Futura" panose="020B0602020204020303" pitchFamily="34" charset="-79"/>
              </a:rPr>
              <a:t>2. Faint </a:t>
            </a:r>
            <a:r>
              <a:rPr lang="en-GB" dirty="0" err="1">
                <a:solidFill>
                  <a:srgbClr val="00303C"/>
                </a:solidFill>
                <a:effectLst/>
                <a:latin typeface="Futura" panose="020B0602020204020303" pitchFamily="34" charset="-79"/>
                <a:cs typeface="Futura" panose="020B0602020204020303" pitchFamily="34" charset="-79"/>
              </a:rPr>
              <a:t>sydd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ôl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gan</a:t>
            </a:r>
            <a:r>
              <a:rPr lang="en-GB" dirty="0">
                <a:solidFill>
                  <a:srgbClr val="00303C"/>
                </a:solidFill>
                <a:effectLst/>
                <a:latin typeface="Futura" panose="020B0602020204020303" pitchFamily="34" charset="-79"/>
                <a:cs typeface="Futura" panose="020B0602020204020303" pitchFamily="34" charset="-79"/>
              </a:rPr>
              <a:t> Rhian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ôl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didynnu</a:t>
            </a:r>
            <a:r>
              <a:rPr lang="en-GB" dirty="0">
                <a:solidFill>
                  <a:srgbClr val="00303C"/>
                </a:solidFill>
                <a:effectLst/>
                <a:latin typeface="Futura" panose="020B0602020204020303" pitchFamily="34" charset="-79"/>
                <a:cs typeface="Futura" panose="020B0602020204020303" pitchFamily="34" charset="-79"/>
              </a:rPr>
              <a:t>?</a:t>
            </a:r>
          </a:p>
        </p:txBody>
      </p:sp>
      <p:sp>
        <p:nvSpPr>
          <p:cNvPr id="12" name="Rectangle 11">
            <a:extLst>
              <a:ext uri="{FF2B5EF4-FFF2-40B4-BE49-F238E27FC236}">
                <a16:creationId xmlns:a16="http://schemas.microsoft.com/office/drawing/2014/main" id="{A2C5F635-6459-A142-A8FF-BC34865D62AF}"/>
              </a:ext>
            </a:extLst>
          </p:cNvPr>
          <p:cNvSpPr/>
          <p:nvPr userDrawn="1"/>
        </p:nvSpPr>
        <p:spPr>
          <a:xfrm>
            <a:off x="6270540" y="1479117"/>
            <a:ext cx="5410200"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3. Pa </a:t>
            </a:r>
            <a:r>
              <a:rPr lang="en-GB" dirty="0" err="1">
                <a:solidFill>
                  <a:srgbClr val="00303C"/>
                </a:solidFill>
                <a:effectLst/>
                <a:latin typeface="Futura" panose="020B0602020204020303" pitchFamily="34" charset="-79"/>
                <a:cs typeface="Futura" panose="020B0602020204020303" pitchFamily="34" charset="-79"/>
              </a:rPr>
              <a:t>gyfran</a:t>
            </a:r>
            <a:r>
              <a:rPr lang="en-GB" dirty="0">
                <a:solidFill>
                  <a:srgbClr val="00303C"/>
                </a:solidFill>
                <a:effectLst/>
                <a:latin typeface="Futura" panose="020B0602020204020303" pitchFamily="34" charset="-79"/>
                <a:cs typeface="Futura" panose="020B0602020204020303" pitchFamily="34" charset="-79"/>
              </a:rPr>
              <a:t> (%) </a:t>
            </a:r>
            <a:r>
              <a:rPr lang="en-GB" dirty="0" err="1">
                <a:solidFill>
                  <a:srgbClr val="00303C"/>
                </a:solidFill>
                <a:effectLst/>
                <a:latin typeface="Futura" panose="020B0602020204020303" pitchFamily="34" charset="-79"/>
                <a:cs typeface="Futura" panose="020B0602020204020303" pitchFamily="34" charset="-79"/>
              </a:rPr>
              <a:t>o’i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presennol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err="1">
                <a:solidFill>
                  <a:srgbClr val="00303C"/>
                </a:solidFill>
                <a:effectLst/>
                <a:latin typeface="Futura" panose="020B0602020204020303" pitchFamily="34" charset="-79"/>
                <a:cs typeface="Futura" panose="020B0602020204020303" pitchFamily="34" charset="-79"/>
              </a:rPr>
              <a:t>Fis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diwethaf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gweithiodd</a:t>
            </a:r>
            <a:r>
              <a:rPr lang="en-GB" dirty="0">
                <a:solidFill>
                  <a:srgbClr val="00303C"/>
                </a:solidFill>
                <a:effectLst/>
                <a:latin typeface="Futura" panose="020B0602020204020303" pitchFamily="34" charset="-79"/>
                <a:cs typeface="Futura" panose="020B0602020204020303" pitchFamily="34" charset="-79"/>
              </a:rPr>
              <a:t> Rhian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iawn</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phenderfynodd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phennaeth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gwobrwyo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gyda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bonws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untro</a:t>
            </a:r>
            <a:r>
              <a:rPr lang="en-GB" dirty="0">
                <a:solidFill>
                  <a:srgbClr val="00303C"/>
                </a:solidFill>
                <a:effectLst/>
                <a:latin typeface="Futura" panose="020B0602020204020303" pitchFamily="34" charset="-79"/>
                <a:cs typeface="Futura" panose="020B0602020204020303" pitchFamily="34" charset="-79"/>
              </a:rPr>
              <a:t> o £5,000 a </a:t>
            </a:r>
            <a:r>
              <a:rPr lang="en-GB" dirty="0" err="1">
                <a:solidFill>
                  <a:srgbClr val="00303C"/>
                </a:solidFill>
                <a:effectLst/>
                <a:latin typeface="Futura" panose="020B0602020204020303" pitchFamily="34" charset="-79"/>
                <a:cs typeface="Futura" panose="020B0602020204020303" pitchFamily="34" charset="-79"/>
              </a:rPr>
              <a:t>dalwyd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trwy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chyflog</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4. </a:t>
            </a:r>
            <a:r>
              <a:rPr lang="en-GB" dirty="0" err="1">
                <a:solidFill>
                  <a:srgbClr val="00303C"/>
                </a:solidFill>
                <a:effectLst/>
                <a:latin typeface="Futura" panose="020B0602020204020303" pitchFamily="34" charset="-79"/>
                <a:cs typeface="Futura" panose="020B0602020204020303" pitchFamily="34" charset="-79"/>
              </a:rPr>
              <a:t>Unwaith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eto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seiliedig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fandiau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2021/22, faint o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Rhian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thalu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nawr</a:t>
            </a:r>
            <a:r>
              <a:rPr lang="en-GB" dirty="0">
                <a:solidFill>
                  <a:srgbClr val="00303C"/>
                </a:solidFill>
                <a:effectLst/>
                <a:latin typeface="Futura" panose="020B0602020204020303" pitchFamily="34" charset="-79"/>
                <a:cs typeface="Futura" panose="020B0602020204020303" pitchFamily="34" charset="-79"/>
              </a:rPr>
              <a:t>?</a:t>
            </a:r>
          </a:p>
          <a:p>
            <a:r>
              <a:rPr lang="en-GB" dirty="0">
                <a:solidFill>
                  <a:srgbClr val="00303C"/>
                </a:solidFill>
                <a:effectLst/>
                <a:latin typeface="Futura" panose="020B0602020204020303" pitchFamily="34" charset="-79"/>
                <a:cs typeface="Futura" panose="020B0602020204020303" pitchFamily="34" charset="-79"/>
              </a:rPr>
              <a:t>5. Pa </a:t>
            </a:r>
            <a:r>
              <a:rPr lang="en-GB" dirty="0" err="1">
                <a:solidFill>
                  <a:srgbClr val="00303C"/>
                </a:solidFill>
                <a:effectLst/>
                <a:latin typeface="Futura" panose="020B0602020204020303" pitchFamily="34" charset="-79"/>
                <a:cs typeface="Futura" panose="020B0602020204020303" pitchFamily="34" charset="-79"/>
              </a:rPr>
              <a:t>gyfran</a:t>
            </a:r>
            <a:r>
              <a:rPr lang="en-GB" dirty="0">
                <a:solidFill>
                  <a:srgbClr val="00303C"/>
                </a:solidFill>
                <a:effectLst/>
                <a:latin typeface="Futura" panose="020B0602020204020303" pitchFamily="34" charset="-79"/>
                <a:cs typeface="Futura" panose="020B0602020204020303" pitchFamily="34" charset="-79"/>
              </a:rPr>
              <a:t> (%) </a:t>
            </a:r>
            <a:r>
              <a:rPr lang="en-GB" dirty="0" err="1">
                <a:solidFill>
                  <a:srgbClr val="00303C"/>
                </a:solidFill>
                <a:effectLst/>
                <a:latin typeface="Futura" panose="020B0602020204020303" pitchFamily="34" charset="-79"/>
                <a:cs typeface="Futura" panose="020B0602020204020303" pitchFamily="34" charset="-79"/>
              </a:rPr>
              <a:t>o’i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nawr</a:t>
            </a:r>
            <a:r>
              <a:rPr lang="en-GB" dirty="0">
                <a:solidFill>
                  <a:srgbClr val="00303C"/>
                </a:solidFill>
                <a:effectLst/>
                <a:latin typeface="Futura" panose="020B0602020204020303" pitchFamily="34" charset="-79"/>
                <a:cs typeface="Futura" panose="020B0602020204020303" pitchFamily="34" charset="-79"/>
              </a:rPr>
              <a:t>?</a:t>
            </a:r>
          </a:p>
          <a:p>
            <a:r>
              <a:rPr lang="en-GB" dirty="0">
                <a:solidFill>
                  <a:srgbClr val="00303C"/>
                </a:solidFill>
                <a:effectLst/>
                <a:latin typeface="Futura" panose="020B0602020204020303" pitchFamily="34" charset="-79"/>
                <a:cs typeface="Futura" panose="020B0602020204020303" pitchFamily="34" charset="-79"/>
              </a:rPr>
              <a:t>6. O </a:t>
            </a:r>
            <a:r>
              <a:rPr lang="en-GB" dirty="0" err="1">
                <a:solidFill>
                  <a:srgbClr val="00303C"/>
                </a:solidFill>
                <a:effectLst/>
                <a:latin typeface="Futura" panose="020B0602020204020303" pitchFamily="34" charset="-79"/>
                <a:cs typeface="Futura" panose="020B0602020204020303" pitchFamily="34" charset="-79"/>
              </a:rPr>
              <a:t>ganlyniad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taliad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bonws</a:t>
            </a:r>
            <a:r>
              <a:rPr lang="en-GB" dirty="0">
                <a:solidFill>
                  <a:srgbClr val="00303C"/>
                </a:solidFill>
                <a:effectLst/>
                <a:latin typeface="Futura" panose="020B0602020204020303" pitchFamily="34" charset="-79"/>
                <a:cs typeface="Futura" panose="020B0602020204020303" pitchFamily="34" charset="-79"/>
              </a:rPr>
              <a:t>, faint o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ychwanegol</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thalu</a:t>
            </a:r>
            <a:r>
              <a:rPr lang="en-GB" dirty="0">
                <a:solidFill>
                  <a:srgbClr val="00303C"/>
                </a:solidFill>
                <a:effectLst/>
                <a:latin typeface="Futura" panose="020B0602020204020303" pitchFamily="34" charset="-79"/>
                <a:cs typeface="Futura" panose="020B0602020204020303" pitchFamily="34" charset="-79"/>
              </a:rPr>
              <a:t>?</a:t>
            </a:r>
          </a:p>
          <a:p>
            <a:r>
              <a:rPr lang="en-GB" dirty="0">
                <a:solidFill>
                  <a:srgbClr val="00303C"/>
                </a:solidFill>
                <a:effectLst/>
                <a:latin typeface="Futura" panose="020B0602020204020303" pitchFamily="34" charset="-79"/>
                <a:cs typeface="Futura" panose="020B0602020204020303" pitchFamily="34" charset="-79"/>
              </a:rPr>
              <a:t>7.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parau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trafodwch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effaith</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y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bonws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hincwm</a:t>
            </a:r>
            <a:r>
              <a:rPr lang="en-GB" dirty="0">
                <a:solidFill>
                  <a:srgbClr val="00303C"/>
                </a:solidFill>
                <a:effectLst/>
                <a:latin typeface="Futura" panose="020B0602020204020303" pitchFamily="34" charset="-79"/>
                <a:cs typeface="Futura" panose="020B0602020204020303" pitchFamily="34" charset="-79"/>
              </a:rPr>
              <a:t>.</a:t>
            </a:r>
          </a:p>
          <a:p>
            <a:br>
              <a:rPr lang="en-GB" dirty="0">
                <a:solidFill>
                  <a:srgbClr val="00303C"/>
                </a:solidFill>
                <a:effectLst/>
                <a:latin typeface="Futura" panose="020B0602020204020303" pitchFamily="34" charset="-79"/>
                <a:cs typeface="Futura" panose="020B0602020204020303" pitchFamily="34" charset="-79"/>
              </a:rPr>
            </a:br>
            <a:endParaRPr lang="en-GB" dirty="0">
              <a:solidFill>
                <a:srgbClr val="00303C"/>
              </a:solidFill>
              <a:effectLst/>
              <a:latin typeface="Futura" panose="020B0602020204020303" pitchFamily="34" charset="-79"/>
              <a:cs typeface="Futura" panose="020B0602020204020303" pitchFamily="34" charset="-79"/>
            </a:endParaRP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5E36AF-F7B5-474B-AB4A-40412CFCFF1D}"/>
              </a:ext>
            </a:extLst>
          </p:cNvPr>
          <p:cNvSpPr txBox="1"/>
          <p:nvPr userDrawn="1"/>
        </p:nvSpPr>
        <p:spPr>
          <a:xfrm>
            <a:off x="5476972" y="6289627"/>
            <a:ext cx="70564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DATBLYGU’CH GWYBODAETH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388175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908655-7B78-F14E-84D7-9C7B27187786}"/>
              </a:ext>
            </a:extLst>
          </p:cNvPr>
          <p:cNvSpPr txBox="1"/>
          <p:nvPr userDrawn="1"/>
        </p:nvSpPr>
        <p:spPr>
          <a:xfrm>
            <a:off x="439609" y="267873"/>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CYFRANIADAU PENSIWN</a:t>
            </a:r>
          </a:p>
        </p:txBody>
      </p:sp>
      <p:sp>
        <p:nvSpPr>
          <p:cNvPr id="8" name="Rectangle 7">
            <a:extLst>
              <a:ext uri="{FF2B5EF4-FFF2-40B4-BE49-F238E27FC236}">
                <a16:creationId xmlns:a16="http://schemas.microsoft.com/office/drawing/2014/main" id="{1E956041-41AA-784C-A764-8183B66174E9}"/>
              </a:ext>
            </a:extLst>
          </p:cNvPr>
          <p:cNvSpPr/>
          <p:nvPr userDrawn="1"/>
        </p:nvSpPr>
        <p:spPr>
          <a:xfrm>
            <a:off x="439609" y="797485"/>
            <a:ext cx="5410200" cy="3139321"/>
          </a:xfrm>
          <a:prstGeom prst="rect">
            <a:avLst/>
          </a:prstGeom>
        </p:spPr>
        <p:txBody>
          <a:bodyPr wrap="square">
            <a:spAutoFit/>
          </a:bodyPr>
          <a:lstStyle/>
          <a:p>
            <a:r>
              <a:rPr lang="en-GB" sz="1800" b="1" i="0" kern="1200" dirty="0" err="1">
                <a:solidFill>
                  <a:srgbClr val="00303C"/>
                </a:solidFill>
                <a:effectLst/>
                <a:latin typeface="Futura" panose="020B0602020204020303" pitchFamily="34" charset="-79"/>
                <a:ea typeface="+mn-ea"/>
                <a:cs typeface="Futura" panose="020B0602020204020303" pitchFamily="34" charset="-79"/>
              </a:rPr>
              <a:t>Cwestiwn</a:t>
            </a:r>
            <a:r>
              <a:rPr lang="en-GB" sz="1800" b="1" i="0" kern="1200" dirty="0">
                <a:solidFill>
                  <a:srgbClr val="00303C"/>
                </a:solidFill>
                <a:effectLst/>
                <a:latin typeface="Futura" panose="020B0602020204020303" pitchFamily="34" charset="-79"/>
                <a:ea typeface="+mn-ea"/>
                <a:cs typeface="Futura" panose="020B0602020204020303" pitchFamily="34" charset="-79"/>
              </a:rPr>
              <a:t> 1</a:t>
            </a:r>
          </a:p>
          <a:p>
            <a:r>
              <a:rPr lang="en-GB" sz="1800" b="0" i="0" kern="1200" dirty="0">
                <a:solidFill>
                  <a:srgbClr val="00303C"/>
                </a:solidFill>
                <a:effectLst/>
                <a:latin typeface="Futura" panose="020B0602020204020303" pitchFamily="34" charset="-79"/>
                <a:ea typeface="+mn-ea"/>
                <a:cs typeface="Futura" panose="020B0602020204020303" pitchFamily="34" charset="-79"/>
              </a:rPr>
              <a:t>Mae </a:t>
            </a:r>
            <a:r>
              <a:rPr lang="en-GB" sz="1800" b="0" i="0" kern="1200" dirty="0" err="1">
                <a:solidFill>
                  <a:srgbClr val="00303C"/>
                </a:solidFill>
                <a:effectLst/>
                <a:latin typeface="Futura" panose="020B0602020204020303" pitchFamily="34" charset="-79"/>
                <a:ea typeface="+mn-ea"/>
                <a:cs typeface="Futura" panose="020B0602020204020303" pitchFamily="34" charset="-79"/>
              </a:rPr>
              <a:t>Hefin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gofrestru’n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awtomatig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gynllun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pensiwn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gweithle</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gyflogwr</a:t>
            </a:r>
            <a:r>
              <a:rPr lang="en-GB" sz="1800" b="0" i="0" kern="1200" dirty="0">
                <a:solidFill>
                  <a:srgbClr val="00303C"/>
                </a:solidFill>
                <a:effectLst/>
                <a:latin typeface="Futura" panose="020B0602020204020303" pitchFamily="34" charset="-79"/>
                <a:ea typeface="+mn-ea"/>
                <a:cs typeface="Futura" panose="020B0602020204020303" pitchFamily="34" charset="-79"/>
              </a:rPr>
              <a:t>, ac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penderfynu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peidio</a:t>
            </a:r>
            <a:r>
              <a:rPr lang="en-GB" sz="1800" b="0" i="0" kern="1200" dirty="0">
                <a:solidFill>
                  <a:srgbClr val="00303C"/>
                </a:solidFill>
                <a:effectLst/>
                <a:latin typeface="Futura" panose="020B0602020204020303" pitchFamily="34" charset="-79"/>
                <a:ea typeface="+mn-ea"/>
                <a:cs typeface="Futura" panose="020B0602020204020303" pitchFamily="34" charset="-79"/>
              </a:rPr>
              <a:t> ag </a:t>
            </a:r>
            <a:r>
              <a:rPr lang="en-GB" sz="1800" b="0" i="0" kern="1200" dirty="0" err="1">
                <a:solidFill>
                  <a:srgbClr val="00303C"/>
                </a:solidFill>
                <a:effectLst/>
                <a:latin typeface="Futura" panose="020B0602020204020303" pitchFamily="34" charset="-79"/>
                <a:ea typeface="+mn-ea"/>
                <a:cs typeface="Futura" panose="020B0602020204020303" pitchFamily="34" charset="-79"/>
              </a:rPr>
              <a:t>optio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allan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ohono</a:t>
            </a:r>
            <a:r>
              <a:rPr lang="en-GB" sz="1800" b="0" i="0" kern="1200" dirty="0">
                <a:solidFill>
                  <a:srgbClr val="00303C"/>
                </a:solidFill>
                <a:effectLst/>
                <a:latin typeface="Futura" panose="020B0602020204020303" pitchFamily="34" charset="-79"/>
                <a:ea typeface="+mn-ea"/>
                <a:cs typeface="Futura" panose="020B0602020204020303" pitchFamily="34" charset="-79"/>
              </a:rPr>
              <a:t>. Mae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gyflogwr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Dylunwyr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Gerddi</a:t>
            </a:r>
            <a:r>
              <a:rPr lang="en-GB" sz="1800" b="0" i="0" kern="1200" dirty="0">
                <a:solidFill>
                  <a:srgbClr val="00303C"/>
                </a:solidFill>
                <a:effectLst/>
                <a:latin typeface="Futura" panose="020B0602020204020303" pitchFamily="34" charset="-79"/>
                <a:ea typeface="+mn-ea"/>
                <a:cs typeface="Futura" panose="020B0602020204020303" pitchFamily="34" charset="-79"/>
              </a:rPr>
              <a:t> JD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wedi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rhoi’r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wybodaeth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ganlynol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i’w</a:t>
            </a:r>
            <a:r>
              <a:rPr lang="en-GB" sz="1800" b="0" i="0" kern="1200" dirty="0">
                <a:solidFill>
                  <a:srgbClr val="00303C"/>
                </a:solidFill>
                <a:effectLst/>
                <a:latin typeface="Futura" panose="020B0602020204020303" pitchFamily="34" charset="-79"/>
                <a:ea typeface="+mn-ea"/>
                <a:cs typeface="Futura" panose="020B0602020204020303" pitchFamily="34" charset="-79"/>
              </a:rPr>
              <a:t> staff am faint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bwriadu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gyfrannu</a:t>
            </a:r>
            <a:r>
              <a:rPr lang="en-GB" sz="1800" b="0" i="0" kern="1200" dirty="0">
                <a:solidFill>
                  <a:srgbClr val="00303C"/>
                </a:solidFill>
                <a:effectLst/>
                <a:latin typeface="Futura" panose="020B0602020204020303" pitchFamily="34" charset="-79"/>
                <a:ea typeface="+mn-ea"/>
                <a:cs typeface="Futura" panose="020B0602020204020303" pitchFamily="34" charset="-79"/>
              </a:rPr>
              <a:t> a faint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disgwylir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cyflogeion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gyfrannu</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Mae’r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ddau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gyfraniad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cyfrifo</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fel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canran</a:t>
            </a:r>
            <a:r>
              <a:rPr lang="en-GB" sz="1800" b="0" i="0" kern="1200" dirty="0">
                <a:solidFill>
                  <a:srgbClr val="00303C"/>
                </a:solidFill>
                <a:effectLst/>
                <a:latin typeface="Futura" panose="020B0602020204020303" pitchFamily="34" charset="-79"/>
                <a:ea typeface="+mn-ea"/>
                <a:cs typeface="Futura" panose="020B0602020204020303" pitchFamily="34" charset="-79"/>
              </a:rPr>
              <a:t> o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gyflog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sylfaenol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pob</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cyflogai</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F88F54A-BE81-2048-B2BE-493B3AF30185}"/>
              </a:ext>
            </a:extLst>
          </p:cNvPr>
          <p:cNvSpPr/>
          <p:nvPr userDrawn="1"/>
        </p:nvSpPr>
        <p:spPr>
          <a:xfrm>
            <a:off x="6102625" y="366702"/>
            <a:ext cx="5635487" cy="563231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a:t>
            </a:r>
            <a:r>
              <a:rPr lang="en-GB" dirty="0" err="1">
                <a:solidFill>
                  <a:srgbClr val="00303C"/>
                </a:solidFill>
                <a:effectLst/>
                <a:latin typeface="Futura" panose="020B0602020204020303" pitchFamily="34" charset="-79"/>
                <a:cs typeface="Futura" panose="020B0602020204020303" pitchFamily="34" charset="-79"/>
              </a:rPr>
              <a:t>Dychmygwch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fod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t>
            </a:r>
            <a:r>
              <a:rPr lang="en-GB" dirty="0">
                <a:solidFill>
                  <a:srgbClr val="00303C"/>
                </a:solidFill>
                <a:effectLst/>
                <a:latin typeface="Futura" panose="020B0602020204020303" pitchFamily="34" charset="-79"/>
                <a:cs typeface="Futura" panose="020B0602020204020303" pitchFamily="34" charset="-79"/>
              </a:rPr>
              <a:t> o  </a:t>
            </a:r>
          </a:p>
          <a:p>
            <a:r>
              <a:rPr lang="en-GB" dirty="0">
                <a:solidFill>
                  <a:srgbClr val="00303C"/>
                </a:solidFill>
                <a:effectLst/>
                <a:latin typeface="Futura" panose="020B0602020204020303" pitchFamily="34" charset="-79"/>
                <a:cs typeface="Futura" panose="020B0602020204020303" pitchFamily="34" charset="-79"/>
              </a:rPr>
              <a:t>    £24,000 a </a:t>
            </a:r>
            <a:r>
              <a:rPr lang="en-GB" dirty="0" err="1">
                <a:solidFill>
                  <a:srgbClr val="00303C"/>
                </a:solidFill>
                <a:effectLst/>
                <a:latin typeface="Futura" panose="020B0602020204020303" pitchFamily="34" charset="-79"/>
                <a:cs typeface="Futura" panose="020B0602020204020303" pitchFamily="34" charset="-79"/>
              </a:rPr>
              <a:t>defnyddiwch</a:t>
            </a:r>
            <a:r>
              <a:rPr lang="en-GB" dirty="0">
                <a:solidFill>
                  <a:srgbClr val="00303C"/>
                </a:solidFill>
                <a:effectLst/>
                <a:latin typeface="Futura" panose="020B0602020204020303" pitchFamily="34" charset="-79"/>
                <a:cs typeface="Futura" panose="020B0602020204020303" pitchFamily="34" charset="-79"/>
              </a:rPr>
              <a:t> y data </a:t>
            </a:r>
            <a:r>
              <a:rPr lang="en-GB" dirty="0" err="1">
                <a:solidFill>
                  <a:srgbClr val="00303C"/>
                </a:solidFill>
                <a:effectLst/>
                <a:latin typeface="Futura" panose="020B0602020204020303" pitchFamily="34" charset="-79"/>
                <a:cs typeface="Futura" panose="020B0602020204020303" pitchFamily="34" charset="-79"/>
              </a:rPr>
              <a:t>uchod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gyfrifo’r</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fyddai’n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gwneud</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gyflogwr</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Mae </a:t>
            </a:r>
            <a:r>
              <a:rPr lang="en-GB" dirty="0" err="1">
                <a:solidFill>
                  <a:srgbClr val="00303C"/>
                </a:solidFill>
                <a:effectLst/>
                <a:latin typeface="Futura" panose="020B0602020204020303" pitchFamily="34" charset="-79"/>
                <a:cs typeface="Futura" panose="020B0602020204020303" pitchFamily="34" charset="-79"/>
              </a:rPr>
              <a:t>cyflogwr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bwriadu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cynyddu’r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fel</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ganlyn</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b) </a:t>
            </a:r>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gyflog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un </a:t>
            </a:r>
            <a:r>
              <a:rPr lang="en-GB" dirty="0" err="1">
                <a:solidFill>
                  <a:srgbClr val="00303C"/>
                </a:solidFill>
                <a:effectLst/>
                <a:latin typeface="Futura" panose="020B0602020204020303" pitchFamily="34" charset="-79"/>
                <a:cs typeface="Futura" panose="020B0602020204020303" pitchFamily="34" charset="-79"/>
              </a:rPr>
              <a:t>fath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cyfrifwch</a:t>
            </a:r>
            <a:r>
              <a:rPr lang="en-GB" dirty="0">
                <a:solidFill>
                  <a:srgbClr val="00303C"/>
                </a:solidFill>
                <a:effectLst/>
                <a:latin typeface="Futura" panose="020B0602020204020303" pitchFamily="34" charset="-79"/>
                <a:cs typeface="Futura" panose="020B0602020204020303" pitchFamily="34" charset="-79"/>
              </a:rPr>
              <a:t> y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fyddai’n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gwneud</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gyflogwr</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 </a:t>
            </a:r>
            <a:r>
              <a:rPr lang="en-GB" dirty="0" err="1">
                <a:solidFill>
                  <a:srgbClr val="00303C"/>
                </a:solidFill>
                <a:effectLst/>
                <a:latin typeface="Futura" panose="020B0602020204020303" pitchFamily="34" charset="-79"/>
                <a:cs typeface="Futura" panose="020B0602020204020303" pitchFamily="34" charset="-79"/>
              </a:rPr>
              <a:t>Ydy’r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cynnydd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cyfraniadau’n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golygu</a:t>
            </a:r>
            <a:r>
              <a:rPr lang="en-GB" dirty="0">
                <a:solidFill>
                  <a:srgbClr val="00303C"/>
                </a:solidFill>
                <a:effectLst/>
                <a:latin typeface="Futura" panose="020B0602020204020303" pitchFamily="34" charset="-79"/>
                <a:cs typeface="Futura" panose="020B0602020204020303" pitchFamily="34" charset="-79"/>
              </a:rPr>
              <a:t> y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pensiwn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uwch</a:t>
            </a:r>
            <a:r>
              <a:rPr lang="en-GB" dirty="0">
                <a:solidFill>
                  <a:srgbClr val="00303C"/>
                </a:solidFill>
                <a:effectLst/>
                <a:latin typeface="Futura" panose="020B0602020204020303" pitchFamily="34" charset="-79"/>
                <a:cs typeface="Futura" panose="020B0602020204020303" pitchFamily="34" charset="-79"/>
              </a:rPr>
              <a:t> pan </a:t>
            </a:r>
            <a:r>
              <a:rPr lang="en-GB" dirty="0" err="1">
                <a:solidFill>
                  <a:srgbClr val="00303C"/>
                </a:solidFill>
                <a:effectLst/>
                <a:latin typeface="Futura" panose="020B0602020204020303" pitchFamily="34" charset="-79"/>
                <a:cs typeface="Futura" panose="020B0602020204020303" pitchFamily="34" charset="-79"/>
              </a:rPr>
              <a:t>fydd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p>
          <a:p>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ymddeol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Esboniwch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ateb</a:t>
            </a:r>
            <a:r>
              <a:rPr lang="en-GB" dirty="0">
                <a:solidFill>
                  <a:srgbClr val="00303C"/>
                </a:solidFill>
                <a:effectLst/>
                <a:latin typeface="Futura" panose="020B0602020204020303" pitchFamily="34" charset="-79"/>
                <a:cs typeface="Futura" panose="020B0602020204020303" pitchFamily="34" charset="-79"/>
              </a:rPr>
              <a:t>.</a:t>
            </a:r>
          </a:p>
        </p:txBody>
      </p:sp>
      <p:sp>
        <p:nvSpPr>
          <p:cNvPr id="10" name="Rectangle 9">
            <a:extLst>
              <a:ext uri="{FF2B5EF4-FFF2-40B4-BE49-F238E27FC236}">
                <a16:creationId xmlns:a16="http://schemas.microsoft.com/office/drawing/2014/main" id="{E8B6DEAD-9282-6F4D-A8FA-4D61B0AB726D}"/>
              </a:ext>
            </a:extLst>
          </p:cNvPr>
          <p:cNvSpPr/>
          <p:nvPr userDrawn="1"/>
        </p:nvSpPr>
        <p:spPr>
          <a:xfrm>
            <a:off x="439608" y="4872195"/>
            <a:ext cx="5321585" cy="1200329"/>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Petai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Hefin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£18,000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gyflogwr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cyfrannu</a:t>
            </a:r>
            <a:r>
              <a:rPr lang="en-GB" dirty="0">
                <a:solidFill>
                  <a:srgbClr val="00303C"/>
                </a:solidFill>
                <a:effectLst/>
                <a:latin typeface="Futura" panose="020B0602020204020303" pitchFamily="34" charset="-79"/>
                <a:cs typeface="Futura" panose="020B0602020204020303" pitchFamily="34" charset="-79"/>
              </a:rPr>
              <a:t> £540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(£45 y mis) a </a:t>
            </a:r>
            <a:r>
              <a:rPr lang="en-GB" dirty="0" err="1">
                <a:solidFill>
                  <a:srgbClr val="00303C"/>
                </a:solidFill>
                <a:effectLst/>
                <a:latin typeface="Futura" panose="020B0602020204020303" pitchFamily="34" charset="-79"/>
                <a:cs typeface="Futura" panose="020B0602020204020303" pitchFamily="34" charset="-79"/>
              </a:rPr>
              <a:t>byddai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ef</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cyfrannu</a:t>
            </a:r>
            <a:r>
              <a:rPr lang="en-GB" dirty="0">
                <a:solidFill>
                  <a:srgbClr val="00303C"/>
                </a:solidFill>
                <a:effectLst/>
                <a:latin typeface="Futura" panose="020B0602020204020303" pitchFamily="34" charset="-79"/>
                <a:cs typeface="Futura" panose="020B0602020204020303" pitchFamily="34" charset="-79"/>
              </a:rPr>
              <a:t> £900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(£75 y mis).</a:t>
            </a:r>
          </a:p>
        </p:txBody>
      </p:sp>
      <p:sp>
        <p:nvSpPr>
          <p:cNvPr id="15" name="TextBox 14">
            <a:extLst>
              <a:ext uri="{FF2B5EF4-FFF2-40B4-BE49-F238E27FC236}">
                <a16:creationId xmlns:a16="http://schemas.microsoft.com/office/drawing/2014/main" id="{63CFA77F-06BD-4C4B-A878-99BE4AE6E523}"/>
              </a:ext>
            </a:extLst>
          </p:cNvPr>
          <p:cNvSpPr txBox="1"/>
          <p:nvPr userDrawn="1"/>
        </p:nvSpPr>
        <p:spPr>
          <a:xfrm>
            <a:off x="5476972" y="6289627"/>
            <a:ext cx="70564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DATBLYGU’CH GWYBODAETH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AD04EEA8-A492-DE41-8EB2-87293EDD7330}"/>
              </a:ext>
            </a:extLst>
          </p:cNvPr>
          <p:cNvPicPr>
            <a:picLocks noChangeAspect="1"/>
          </p:cNvPicPr>
          <p:nvPr userDrawn="1"/>
        </p:nvPicPr>
        <p:blipFill>
          <a:blip r:embed="rId2"/>
          <a:stretch>
            <a:fillRect/>
          </a:stretch>
        </p:blipFill>
        <p:spPr>
          <a:xfrm>
            <a:off x="814254" y="3762259"/>
            <a:ext cx="4472370" cy="1000083"/>
          </a:xfrm>
          <a:prstGeom prst="rect">
            <a:avLst/>
          </a:prstGeom>
        </p:spPr>
      </p:pic>
      <p:pic>
        <p:nvPicPr>
          <p:cNvPr id="12" name="Picture 11">
            <a:extLst>
              <a:ext uri="{FF2B5EF4-FFF2-40B4-BE49-F238E27FC236}">
                <a16:creationId xmlns:a16="http://schemas.microsoft.com/office/drawing/2014/main" id="{CC7D6B23-0444-F64A-9D86-C9F26F694832}"/>
              </a:ext>
            </a:extLst>
          </p:cNvPr>
          <p:cNvPicPr>
            <a:picLocks noChangeAspect="1"/>
          </p:cNvPicPr>
          <p:nvPr userDrawn="1"/>
        </p:nvPicPr>
        <p:blipFill>
          <a:blip r:embed="rId3"/>
          <a:stretch>
            <a:fillRect/>
          </a:stretch>
        </p:blipFill>
        <p:spPr>
          <a:xfrm>
            <a:off x="6602650" y="2586797"/>
            <a:ext cx="4635435" cy="1038020"/>
          </a:xfrm>
          <a:prstGeom prst="rect">
            <a:avLst/>
          </a:prstGeom>
        </p:spPr>
      </p:pic>
    </p:spTree>
    <p:extLst>
      <p:ext uri="{BB962C8B-B14F-4D97-AF65-F5344CB8AC3E}">
        <p14:creationId xmlns:p14="http://schemas.microsoft.com/office/powerpoint/2010/main" val="908544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E21F2DF-EB02-6D4F-92DE-0104026CCA19}"/>
              </a:ext>
            </a:extLst>
          </p:cNvPr>
          <p:cNvSpPr/>
          <p:nvPr userDrawn="1"/>
        </p:nvSpPr>
        <p:spPr>
          <a:xfrm>
            <a:off x="453887" y="436099"/>
            <a:ext cx="5340626" cy="2862322"/>
          </a:xfrm>
          <a:prstGeom prst="rect">
            <a:avLst/>
          </a:prstGeom>
        </p:spPr>
        <p:txBody>
          <a:bodyPr wrap="square">
            <a:spAutoFit/>
          </a:bodyPr>
          <a:lstStyle/>
          <a:p>
            <a:r>
              <a:rPr lang="en-GB" b="1" i="0" dirty="0" err="1">
                <a:solidFill>
                  <a:srgbClr val="00303C"/>
                </a:solidFill>
                <a:effectLst/>
                <a:latin typeface="Futura" panose="020B0602020204020303" pitchFamily="34" charset="-79"/>
                <a:cs typeface="Futura" panose="020B0602020204020303" pitchFamily="34" charset="-79"/>
              </a:rPr>
              <a:t>Cwestiwn</a:t>
            </a:r>
            <a:r>
              <a:rPr lang="en-GB" b="1" i="0" dirty="0">
                <a:solidFill>
                  <a:srgbClr val="00303C"/>
                </a:solidFill>
                <a:effectLst/>
                <a:latin typeface="Futura" panose="020B0602020204020303" pitchFamily="34" charset="-79"/>
                <a:cs typeface="Futura" panose="020B0602020204020303" pitchFamily="34" charset="-79"/>
              </a:rPr>
              <a:t> 2</a:t>
            </a:r>
          </a:p>
          <a:p>
            <a:r>
              <a:rPr lang="en-GB" b="0" i="0" dirty="0">
                <a:solidFill>
                  <a:srgbClr val="00303C"/>
                </a:solidFill>
                <a:effectLst/>
                <a:latin typeface="Futura" panose="020B0602020204020303" pitchFamily="34" charset="-79"/>
                <a:cs typeface="Futura" panose="020B0602020204020303" pitchFamily="34" charset="-79"/>
              </a:rPr>
              <a:t>Mae </a:t>
            </a:r>
            <a:r>
              <a:rPr lang="en-GB" b="0" i="0" dirty="0" err="1">
                <a:solidFill>
                  <a:srgbClr val="00303C"/>
                </a:solidFill>
                <a:effectLst/>
                <a:latin typeface="Futura" panose="020B0602020204020303" pitchFamily="34" charset="-79"/>
                <a:cs typeface="Futura" panose="020B0602020204020303" pitchFamily="34" charset="-79"/>
              </a:rPr>
              <a:t>llawer</a:t>
            </a:r>
            <a:r>
              <a:rPr lang="en-GB" b="0" i="0" dirty="0">
                <a:solidFill>
                  <a:srgbClr val="00303C"/>
                </a:solidFill>
                <a:effectLst/>
                <a:latin typeface="Futura" panose="020B0602020204020303" pitchFamily="34" charset="-79"/>
                <a:cs typeface="Futura" panose="020B0602020204020303" pitchFamily="34" charset="-79"/>
              </a:rPr>
              <a:t> o </a:t>
            </a:r>
            <a:r>
              <a:rPr lang="en-GB" b="0" i="0" dirty="0" err="1">
                <a:solidFill>
                  <a:srgbClr val="00303C"/>
                </a:solidFill>
                <a:effectLst/>
                <a:latin typeface="Futura" panose="020B0602020204020303" pitchFamily="34" charset="-79"/>
                <a:cs typeface="Futura" panose="020B0602020204020303" pitchFamily="34" charset="-79"/>
              </a:rPr>
              <a:t>gyfraddau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cyfraniad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cyflogeion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mewn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cynlluniau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pensiwn</a:t>
            </a:r>
            <a:r>
              <a:rPr lang="en-GB" b="0" i="0" dirty="0">
                <a:solidFill>
                  <a:srgbClr val="00303C"/>
                </a:solidFill>
                <a:effectLst/>
                <a:latin typeface="Futura" panose="020B0602020204020303" pitchFamily="34" charset="-79"/>
                <a:cs typeface="Futura" panose="020B0602020204020303" pitchFamily="34" charset="-79"/>
              </a:rPr>
              <a:t> y sector </a:t>
            </a:r>
            <a:r>
              <a:rPr lang="en-GB" b="0" i="0" dirty="0" err="1">
                <a:solidFill>
                  <a:srgbClr val="00303C"/>
                </a:solidFill>
                <a:effectLst/>
                <a:latin typeface="Futura" panose="020B0602020204020303" pitchFamily="34" charset="-79"/>
                <a:cs typeface="Futura" panose="020B0602020204020303" pitchFamily="34" charset="-79"/>
              </a:rPr>
              <a:t>cyhoeddus</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cael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trefnu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fesul</a:t>
            </a:r>
            <a:r>
              <a:rPr lang="en-GB" b="0" i="0" dirty="0">
                <a:solidFill>
                  <a:srgbClr val="00303C"/>
                </a:solidFill>
                <a:effectLst/>
                <a:latin typeface="Futura" panose="020B0602020204020303" pitchFamily="34" charset="-79"/>
                <a:cs typeface="Futura" panose="020B0602020204020303" pitchFamily="34" charset="-79"/>
              </a:rPr>
              <a:t> cam </a:t>
            </a:r>
            <a:r>
              <a:rPr lang="en-GB" b="0" i="0" dirty="0" err="1">
                <a:solidFill>
                  <a:srgbClr val="00303C"/>
                </a:solidFill>
                <a:effectLst/>
                <a:latin typeface="Futura" panose="020B0602020204020303" pitchFamily="34" charset="-79"/>
                <a:cs typeface="Futura" panose="020B0602020204020303" pitchFamily="34" charset="-79"/>
              </a:rPr>
              <a:t>fel</a:t>
            </a:r>
            <a:r>
              <a:rPr lang="en-GB" b="0" i="0" dirty="0">
                <a:solidFill>
                  <a:srgbClr val="00303C"/>
                </a:solidFill>
                <a:effectLst/>
                <a:latin typeface="Futura" panose="020B0602020204020303" pitchFamily="34" charset="-79"/>
                <a:cs typeface="Futura" panose="020B0602020204020303" pitchFamily="34" charset="-79"/>
              </a:rPr>
              <a:t> bod y </a:t>
            </a:r>
            <a:r>
              <a:rPr lang="en-GB" b="0" i="0" dirty="0" err="1">
                <a:solidFill>
                  <a:srgbClr val="00303C"/>
                </a:solidFill>
                <a:effectLst/>
                <a:latin typeface="Futura" panose="020B0602020204020303" pitchFamily="34" charset="-79"/>
                <a:cs typeface="Futura" panose="020B0602020204020303" pitchFamily="34" charset="-79"/>
              </a:rPr>
              <a:t>bobl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cyflogau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isaf</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lleiaf</a:t>
            </a:r>
            <a:r>
              <a:rPr lang="en-GB" b="0" i="0" dirty="0">
                <a:solidFill>
                  <a:srgbClr val="00303C"/>
                </a:solidFill>
                <a:effectLst/>
                <a:latin typeface="Futura" panose="020B0602020204020303" pitchFamily="34" charset="-79"/>
                <a:cs typeface="Futura" panose="020B0602020204020303" pitchFamily="34" charset="-79"/>
              </a:rPr>
              <a:t> a bod y </a:t>
            </a:r>
            <a:r>
              <a:rPr lang="en-GB" b="0" i="0" dirty="0" err="1">
                <a:solidFill>
                  <a:srgbClr val="00303C"/>
                </a:solidFill>
                <a:effectLst/>
                <a:latin typeface="Futura" panose="020B0602020204020303" pitchFamily="34" charset="-79"/>
                <a:cs typeface="Futura" panose="020B0602020204020303" pitchFamily="34" charset="-79"/>
              </a:rPr>
              <a:t>bobl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sy’n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ennill</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mwyaf</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talu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mwy</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Mae’r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wybodaeth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ganlynol</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dangos</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cyfraniadau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pensiwn</a:t>
            </a:r>
            <a:r>
              <a:rPr lang="en-GB" b="0" i="0" dirty="0">
                <a:solidFill>
                  <a:srgbClr val="00303C"/>
                </a:solidFill>
                <a:effectLst/>
                <a:latin typeface="Futura" panose="020B0602020204020303" pitchFamily="34" charset="-79"/>
                <a:cs typeface="Futura" panose="020B0602020204020303" pitchFamily="34" charset="-79"/>
              </a:rPr>
              <a:t> a </a:t>
            </a:r>
            <a:r>
              <a:rPr lang="en-GB" b="0" i="0" dirty="0" err="1">
                <a:solidFill>
                  <a:srgbClr val="00303C"/>
                </a:solidFill>
                <a:effectLst/>
                <a:latin typeface="Futura" panose="020B0602020204020303" pitchFamily="34" charset="-79"/>
                <a:cs typeface="Futura" panose="020B0602020204020303" pitchFamily="34" charset="-79"/>
              </a:rPr>
              <a:t>wneir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y </a:t>
            </a:r>
            <a:r>
              <a:rPr lang="en-GB" b="0" i="0" dirty="0" err="1">
                <a:solidFill>
                  <a:srgbClr val="00303C"/>
                </a:solidFill>
                <a:effectLst/>
                <a:latin typeface="Futura" panose="020B0602020204020303" pitchFamily="34" charset="-79"/>
                <a:cs typeface="Futura" panose="020B0602020204020303" pitchFamily="34" charset="-79"/>
              </a:rPr>
              <a:t>Gwasanaeth</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Tân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petai</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diffoddwr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tân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ymuno</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â’r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cynllun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pensiwn</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ar</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ôl</a:t>
            </a:r>
            <a:r>
              <a:rPr lang="en-GB" b="0" i="0" dirty="0">
                <a:solidFill>
                  <a:srgbClr val="00303C"/>
                </a:solidFill>
                <a:effectLst/>
                <a:latin typeface="Futura" panose="020B0602020204020303" pitchFamily="34" charset="-79"/>
                <a:cs typeface="Futura" panose="020B0602020204020303" pitchFamily="34" charset="-79"/>
              </a:rPr>
              <a:t> 2015.</a:t>
            </a:r>
          </a:p>
          <a:p>
            <a:r>
              <a:rPr lang="en-GB" b="0" i="0" dirty="0" err="1">
                <a:solidFill>
                  <a:srgbClr val="00303C"/>
                </a:solidFill>
                <a:effectLst/>
                <a:latin typeface="Futura" panose="020B0602020204020303" pitchFamily="34" charset="-79"/>
                <a:cs typeface="Futura" panose="020B0602020204020303" pitchFamily="34" charset="-79"/>
              </a:rPr>
              <a:t>Cyfraddau</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cyfraniad</a:t>
            </a:r>
            <a:r>
              <a:rPr lang="en-GB" b="0" i="0" dirty="0">
                <a:solidFill>
                  <a:srgbClr val="00303C"/>
                </a:solidFill>
                <a:effectLst/>
                <a:latin typeface="Futura" panose="020B0602020204020303" pitchFamily="34" charset="-79"/>
                <a:cs typeface="Futura" panose="020B0602020204020303" pitchFamily="34" charset="-79"/>
              </a:rPr>
              <a:t> </a:t>
            </a:r>
            <a:r>
              <a:rPr lang="en-GB" b="0" i="0" dirty="0" err="1">
                <a:solidFill>
                  <a:srgbClr val="00303C"/>
                </a:solidFill>
                <a:effectLst/>
                <a:latin typeface="Futura" panose="020B0602020204020303" pitchFamily="34" charset="-79"/>
                <a:cs typeface="Futura" panose="020B0602020204020303" pitchFamily="34" charset="-79"/>
              </a:rPr>
              <a:t>cyflogeion</a:t>
            </a:r>
            <a:endParaRPr lang="en-GB" b="0" i="0" dirty="0">
              <a:solidFill>
                <a:srgbClr val="00303C"/>
              </a:solidFill>
              <a:effectLst/>
              <a:latin typeface="Futura" panose="020B0602020204020303" pitchFamily="34" charset="-79"/>
              <a:cs typeface="Futura" panose="020B0602020204020303" pitchFamily="34" charset="-79"/>
            </a:endParaRPr>
          </a:p>
        </p:txBody>
      </p:sp>
      <p:sp>
        <p:nvSpPr>
          <p:cNvPr id="12" name="Rectangle 11">
            <a:extLst>
              <a:ext uri="{FF2B5EF4-FFF2-40B4-BE49-F238E27FC236}">
                <a16:creationId xmlns:a16="http://schemas.microsoft.com/office/drawing/2014/main" id="{567D151C-A6B3-624B-B9FF-BEEE662B8486}"/>
              </a:ext>
            </a:extLst>
          </p:cNvPr>
          <p:cNvSpPr/>
          <p:nvPr userDrawn="1"/>
        </p:nvSpPr>
        <p:spPr>
          <a:xfrm>
            <a:off x="6095999" y="436099"/>
            <a:ext cx="5642113" cy="4247317"/>
          </a:xfrm>
          <a:prstGeom prst="rect">
            <a:avLst/>
          </a:prstGeom>
        </p:spPr>
        <p:txBody>
          <a:bodyPr wrap="square">
            <a:spAutoFit/>
          </a:bodyPr>
          <a:lstStyle/>
          <a:p>
            <a:r>
              <a:rPr lang="en-GB" sz="1800" b="1" i="0" kern="1200" dirty="0" err="1">
                <a:solidFill>
                  <a:srgbClr val="00303C"/>
                </a:solidFill>
                <a:effectLst/>
                <a:latin typeface="Futura" panose="020B0602020204020303" pitchFamily="34" charset="-79"/>
                <a:ea typeface="+mn-ea"/>
                <a:cs typeface="Futura" panose="020B0602020204020303" pitchFamily="34" charset="-79"/>
              </a:rPr>
              <a:t>Cyfraddau</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cyfraniad</a:t>
            </a:r>
            <a:r>
              <a:rPr lang="en-GB" sz="1800" b="1" i="0" kern="1200" dirty="0">
                <a:solidFill>
                  <a:srgbClr val="00303C"/>
                </a:solidFill>
                <a:effectLst/>
                <a:latin typeface="Futura" panose="020B0602020204020303" pitchFamily="34" charset="-79"/>
                <a:ea typeface="+mn-ea"/>
                <a:cs typeface="Futura" panose="020B0602020204020303" pitchFamily="34" charset="-79"/>
              </a:rPr>
              <a:t> </a:t>
            </a:r>
            <a:r>
              <a:rPr lang="en-GB" sz="1800" b="1" i="0" kern="1200" dirty="0" err="1">
                <a:solidFill>
                  <a:srgbClr val="00303C"/>
                </a:solidFill>
                <a:effectLst/>
                <a:latin typeface="Futura" panose="020B0602020204020303" pitchFamily="34" charset="-79"/>
                <a:ea typeface="+mn-ea"/>
                <a:cs typeface="Futura" panose="020B0602020204020303" pitchFamily="34" charset="-79"/>
              </a:rPr>
              <a:t>cyflogwr</a:t>
            </a:r>
            <a:r>
              <a:rPr lang="en-GB" sz="1800" b="1" i="0" kern="1200" dirty="0">
                <a:solidFill>
                  <a:srgbClr val="00303C"/>
                </a:solidFill>
                <a:effectLst/>
                <a:latin typeface="Futura" panose="020B0602020204020303" pitchFamily="34" charset="-79"/>
                <a:ea typeface="+mn-ea"/>
                <a:cs typeface="Futura" panose="020B0602020204020303" pitchFamily="34" charset="-79"/>
              </a:rPr>
              <a:t> – 27.3%</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err="1">
                <a:solidFill>
                  <a:srgbClr val="00303C"/>
                </a:solidFill>
                <a:effectLst/>
                <a:latin typeface="Futura" panose="020B0602020204020303" pitchFamily="34" charset="-79"/>
                <a:ea typeface="+mn-ea"/>
                <a:cs typeface="Futura" panose="020B0602020204020303" pitchFamily="34" charset="-79"/>
              </a:rPr>
              <a:t>Ffynhonnell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Gwasanaeth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Tân</a:t>
            </a:r>
            <a:r>
              <a:rPr lang="en-GB" sz="1800" b="0" i="0" kern="1200" dirty="0">
                <a:solidFill>
                  <a:srgbClr val="00303C"/>
                </a:solidFill>
                <a:effectLst/>
                <a:latin typeface="Futura" panose="020B0602020204020303" pitchFamily="34" charset="-79"/>
                <a:ea typeface="+mn-ea"/>
                <a:cs typeface="Futura" panose="020B0602020204020303" pitchFamily="34" charset="-79"/>
              </a:rPr>
              <a:t> ac </a:t>
            </a:r>
            <a:r>
              <a:rPr lang="en-GB" sz="1800" b="0" i="0" kern="1200" dirty="0" err="1">
                <a:solidFill>
                  <a:srgbClr val="00303C"/>
                </a:solidFill>
                <a:effectLst/>
                <a:latin typeface="Futura" panose="020B0602020204020303" pitchFamily="34" charset="-79"/>
                <a:ea typeface="+mn-ea"/>
                <a:cs typeface="Futura" panose="020B0602020204020303" pitchFamily="34" charset="-79"/>
              </a:rPr>
              <a:t>Achub</a:t>
            </a:r>
            <a:r>
              <a:rPr lang="en-GB" sz="1800" b="0" i="0" kern="1200" dirty="0">
                <a:solidFill>
                  <a:srgbClr val="00303C"/>
                </a:solidFill>
                <a:effectLst/>
                <a:latin typeface="Futura" panose="020B0602020204020303" pitchFamily="34" charset="-79"/>
                <a:ea typeface="+mn-ea"/>
                <a:cs typeface="Futura" panose="020B0602020204020303" pitchFamily="34" charset="-79"/>
              </a:rPr>
              <a:t> Cymru</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a:solidFill>
                  <a:srgbClr val="00303C"/>
                </a:solidFill>
                <a:effectLst/>
                <a:latin typeface="Futura" panose="020B0602020204020303" pitchFamily="34" charset="-79"/>
                <a:ea typeface="+mn-ea"/>
                <a:cs typeface="Futura" panose="020B0602020204020303" pitchFamily="34" charset="-79"/>
              </a:rPr>
              <a:t>a)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Cyfrifwch</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cyfraniadau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cyflogai</a:t>
            </a:r>
            <a:r>
              <a:rPr lang="en-GB" sz="1800" b="0" i="0" kern="1200" dirty="0">
                <a:solidFill>
                  <a:srgbClr val="00303C"/>
                </a:solidFill>
                <a:effectLst/>
                <a:latin typeface="Futura" panose="020B0602020204020303" pitchFamily="34" charset="-79"/>
                <a:ea typeface="+mn-ea"/>
                <a:cs typeface="Futura" panose="020B0602020204020303" pitchFamily="34" charset="-79"/>
              </a:rPr>
              <a:t> a </a:t>
            </a:r>
            <a:r>
              <a:rPr lang="en-GB" sz="1800" b="0" i="0" kern="1200" dirty="0" err="1">
                <a:solidFill>
                  <a:srgbClr val="00303C"/>
                </a:solidFill>
                <a:effectLst/>
                <a:latin typeface="Futura" panose="020B0602020204020303" pitchFamily="34" charset="-79"/>
                <a:ea typeface="+mn-ea"/>
                <a:cs typeface="Futura" panose="020B0602020204020303" pitchFamily="34" charset="-79"/>
              </a:rPr>
              <a:t>chyflogwr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p>
          <a:p>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flwyddyn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petai</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diffoddwr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tân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ennill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cyflog</a:t>
            </a:r>
            <a:r>
              <a:rPr lang="en-GB" sz="1800" b="0" i="0" kern="1200" dirty="0">
                <a:solidFill>
                  <a:srgbClr val="00303C"/>
                </a:solidFill>
                <a:effectLst/>
                <a:latin typeface="Futura" panose="020B0602020204020303" pitchFamily="34" charset="-79"/>
                <a:ea typeface="+mn-ea"/>
                <a:cs typeface="Futura" panose="020B0602020204020303" pitchFamily="34" charset="-79"/>
              </a:rPr>
              <a:t> o:</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a:solidFill>
                  <a:srgbClr val="00303C"/>
                </a:solidFill>
                <a:effectLst/>
                <a:latin typeface="Futura" panose="020B0602020204020303" pitchFamily="34" charset="-79"/>
                <a:ea typeface="+mn-ea"/>
                <a:cs typeface="Futura" panose="020B0602020204020303" pitchFamily="34" charset="-79"/>
              </a:rPr>
              <a:t>1. £16,120</a:t>
            </a:r>
          </a:p>
          <a:p>
            <a:r>
              <a:rPr lang="en-GB" sz="1800" b="0" i="0" kern="1200" dirty="0">
                <a:solidFill>
                  <a:srgbClr val="00303C"/>
                </a:solidFill>
                <a:effectLst/>
                <a:latin typeface="Futura" panose="020B0602020204020303" pitchFamily="34" charset="-79"/>
                <a:ea typeface="+mn-ea"/>
                <a:cs typeface="Futura" panose="020B0602020204020303" pitchFamily="34" charset="-79"/>
              </a:rPr>
              <a:t>2. £32,500</a:t>
            </a:r>
          </a:p>
          <a:p>
            <a:r>
              <a:rPr lang="en-GB" sz="1800" b="0" i="0" kern="1200" dirty="0">
                <a:solidFill>
                  <a:srgbClr val="00303C"/>
                </a:solidFill>
                <a:effectLst/>
                <a:latin typeface="Futura" panose="020B0602020204020303" pitchFamily="34" charset="-79"/>
                <a:ea typeface="+mn-ea"/>
                <a:cs typeface="Futura" panose="020B0602020204020303" pitchFamily="34" charset="-79"/>
              </a:rPr>
              <a:t>3. £68,750</a:t>
            </a:r>
          </a:p>
          <a:p>
            <a:endParaRPr lang="en-GB" sz="1800" b="0" i="0" kern="1200" dirty="0">
              <a:solidFill>
                <a:srgbClr val="00303C"/>
              </a:solidFill>
              <a:effectLst/>
              <a:latin typeface="Futura" panose="020B0602020204020303" pitchFamily="34" charset="-79"/>
              <a:ea typeface="+mn-ea"/>
              <a:cs typeface="Futura" panose="020B0602020204020303" pitchFamily="34" charset="-79"/>
            </a:endParaRPr>
          </a:p>
          <a:p>
            <a:r>
              <a:rPr lang="en-GB" sz="1800" b="0" i="0" kern="1200" dirty="0">
                <a:solidFill>
                  <a:srgbClr val="00303C"/>
                </a:solidFill>
                <a:effectLst/>
                <a:latin typeface="Futura" panose="020B0602020204020303" pitchFamily="34" charset="-79"/>
                <a:ea typeface="+mn-ea"/>
                <a:cs typeface="Futura" panose="020B0602020204020303" pitchFamily="34" charset="-79"/>
              </a:rPr>
              <a:t>b) </a:t>
            </a:r>
            <a:r>
              <a:rPr lang="en-GB" sz="1800" b="0" i="0" kern="1200" dirty="0" err="1">
                <a:solidFill>
                  <a:srgbClr val="00303C"/>
                </a:solidFill>
                <a:effectLst/>
                <a:latin typeface="Futura" panose="020B0602020204020303" pitchFamily="34" charset="-79"/>
                <a:ea typeface="+mn-ea"/>
                <a:cs typeface="Futura" panose="020B0602020204020303" pitchFamily="34" charset="-79"/>
              </a:rPr>
              <a:t>Mewn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parau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edrychwch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ystod</a:t>
            </a:r>
            <a:r>
              <a:rPr lang="en-GB" sz="1800" b="0" i="0" kern="1200" dirty="0">
                <a:solidFill>
                  <a:srgbClr val="00303C"/>
                </a:solidFill>
                <a:effectLst/>
                <a:latin typeface="Futura" panose="020B0602020204020303" pitchFamily="34" charset="-79"/>
                <a:ea typeface="+mn-ea"/>
                <a:cs typeface="Futura" panose="020B0602020204020303" pitchFamily="34" charset="-79"/>
              </a:rPr>
              <a:t> o          </a:t>
            </a:r>
          </a:p>
          <a:p>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gyfraniadau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cyflogeion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gyfer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diffoddwyr</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tân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p>
          <a:p>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yn</a:t>
            </a:r>
            <a:r>
              <a:rPr lang="en-GB" sz="1800" b="0" i="0" kern="1200" dirty="0">
                <a:solidFill>
                  <a:srgbClr val="00303C"/>
                </a:solidFill>
                <a:effectLst/>
                <a:latin typeface="Futura" panose="020B0602020204020303" pitchFamily="34" charset="-79"/>
                <a:ea typeface="+mn-ea"/>
                <a:cs typeface="Futura" panose="020B0602020204020303" pitchFamily="34" charset="-79"/>
              </a:rPr>
              <a:t> y </a:t>
            </a:r>
            <a:r>
              <a:rPr lang="en-GB" sz="1800" b="0" i="0" kern="1200" dirty="0" err="1">
                <a:solidFill>
                  <a:srgbClr val="00303C"/>
                </a:solidFill>
                <a:effectLst/>
                <a:latin typeface="Futura" panose="020B0602020204020303" pitchFamily="34" charset="-79"/>
                <a:ea typeface="+mn-ea"/>
                <a:cs typeface="Futura" panose="020B0602020204020303" pitchFamily="34" charset="-79"/>
              </a:rPr>
              <a:t>tabl</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uchod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Ydych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chi’n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credu</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eu</a:t>
            </a:r>
            <a:r>
              <a:rPr lang="en-GB" sz="1800" b="0" i="0" kern="1200" dirty="0">
                <a:solidFill>
                  <a:srgbClr val="00303C"/>
                </a:solidFill>
                <a:effectLst/>
                <a:latin typeface="Futura" panose="020B0602020204020303" pitchFamily="34" charset="-79"/>
                <a:ea typeface="+mn-ea"/>
                <a:cs typeface="Futura" panose="020B0602020204020303" pitchFamily="34" charset="-79"/>
              </a:rPr>
              <a:t> bod </a:t>
            </a:r>
            <a:r>
              <a:rPr lang="en-GB" sz="1800" b="0" i="0" kern="1200" dirty="0" err="1">
                <a:solidFill>
                  <a:srgbClr val="00303C"/>
                </a:solidFill>
                <a:effectLst/>
                <a:latin typeface="Futura" panose="020B0602020204020303" pitchFamily="34" charset="-79"/>
                <a:ea typeface="+mn-ea"/>
                <a:cs typeface="Futura" panose="020B0602020204020303" pitchFamily="34" charset="-79"/>
              </a:rPr>
              <a:t>nhw’n</a:t>
            </a:r>
            <a:r>
              <a:rPr lang="en-GB" sz="1800" b="0" i="0" kern="1200" dirty="0">
                <a:solidFill>
                  <a:srgbClr val="00303C"/>
                </a:solidFill>
                <a:effectLst/>
                <a:latin typeface="Futura" panose="020B0602020204020303" pitchFamily="34" charset="-79"/>
                <a:ea typeface="+mn-ea"/>
                <a:cs typeface="Futura" panose="020B0602020204020303" pitchFamily="34" charset="-79"/>
              </a:rPr>
              <a:t>  </a:t>
            </a:r>
          </a:p>
          <a:p>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deg</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Rhowch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gyfiawnhad</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i’ch</a:t>
            </a:r>
            <a:r>
              <a:rPr lang="en-GB" sz="1800" b="0" i="0" kern="1200" dirty="0">
                <a:solidFill>
                  <a:srgbClr val="00303C"/>
                </a:solidFill>
                <a:effectLst/>
                <a:latin typeface="Futura" panose="020B0602020204020303" pitchFamily="34" charset="-79"/>
                <a:ea typeface="+mn-ea"/>
                <a:cs typeface="Futura" panose="020B0602020204020303" pitchFamily="34" charset="-79"/>
              </a:rPr>
              <a:t> </a:t>
            </a:r>
            <a:r>
              <a:rPr lang="en-GB" sz="1800" b="0" i="0" kern="1200" dirty="0" err="1">
                <a:solidFill>
                  <a:srgbClr val="00303C"/>
                </a:solidFill>
                <a:effectLst/>
                <a:latin typeface="Futura" panose="020B0602020204020303" pitchFamily="34" charset="-79"/>
                <a:ea typeface="+mn-ea"/>
                <a:cs typeface="Futura" panose="020B0602020204020303" pitchFamily="34" charset="-79"/>
              </a:rPr>
              <a:t>ateb</a:t>
            </a:r>
            <a:r>
              <a:rPr lang="en-GB" sz="1800" b="0" i="0" kern="1200" dirty="0">
                <a:solidFill>
                  <a:srgbClr val="00303C"/>
                </a:solidFill>
                <a:effectLst/>
                <a:latin typeface="Futura" panose="020B0602020204020303" pitchFamily="34" charset="-79"/>
                <a:ea typeface="+mn-ea"/>
                <a:cs typeface="Futura" panose="020B0602020204020303" pitchFamily="34" charset="-79"/>
              </a:rPr>
              <a:t>.</a:t>
            </a:r>
          </a:p>
        </p:txBody>
      </p:sp>
      <p:sp>
        <p:nvSpPr>
          <p:cNvPr id="11" name="TextBox 10">
            <a:extLst>
              <a:ext uri="{FF2B5EF4-FFF2-40B4-BE49-F238E27FC236}">
                <a16:creationId xmlns:a16="http://schemas.microsoft.com/office/drawing/2014/main" id="{A0EB268E-19FB-EF46-B2E2-EBA3658CB71E}"/>
              </a:ext>
            </a:extLst>
          </p:cNvPr>
          <p:cNvSpPr txBox="1"/>
          <p:nvPr userDrawn="1"/>
        </p:nvSpPr>
        <p:spPr>
          <a:xfrm>
            <a:off x="5476972" y="6289627"/>
            <a:ext cx="70564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DATBLYGU’CH GWYBODAETH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pic>
        <p:nvPicPr>
          <p:cNvPr id="2" name="Picture 1">
            <a:extLst>
              <a:ext uri="{FF2B5EF4-FFF2-40B4-BE49-F238E27FC236}">
                <a16:creationId xmlns:a16="http://schemas.microsoft.com/office/drawing/2014/main" id="{32397ED5-7AD3-1241-BF1A-994959C97767}"/>
              </a:ext>
            </a:extLst>
          </p:cNvPr>
          <p:cNvPicPr>
            <a:picLocks noChangeAspect="1"/>
          </p:cNvPicPr>
          <p:nvPr userDrawn="1"/>
        </p:nvPicPr>
        <p:blipFill>
          <a:blip r:embed="rId2"/>
          <a:stretch>
            <a:fillRect/>
          </a:stretch>
        </p:blipFill>
        <p:spPr>
          <a:xfrm>
            <a:off x="1032223" y="3429000"/>
            <a:ext cx="3860289" cy="2435904"/>
          </a:xfrm>
          <a:prstGeom prst="rect">
            <a:avLst/>
          </a:prstGeom>
        </p:spPr>
      </p:pic>
    </p:spTree>
    <p:extLst>
      <p:ext uri="{BB962C8B-B14F-4D97-AF65-F5344CB8AC3E}">
        <p14:creationId xmlns:p14="http://schemas.microsoft.com/office/powerpoint/2010/main" val="1553383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7EB6FD1-0C75-FA4A-9C07-15D4FBE4AA8F}"/>
              </a:ext>
            </a:extLst>
          </p:cNvPr>
          <p:cNvSpPr/>
          <p:nvPr userDrawn="1"/>
        </p:nvSpPr>
        <p:spPr>
          <a:xfrm>
            <a:off x="439610" y="1073455"/>
            <a:ext cx="5404599" cy="5078313"/>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Mae </a:t>
            </a:r>
            <a:r>
              <a:rPr lang="en-GB" dirty="0" err="1">
                <a:solidFill>
                  <a:srgbClr val="00303C"/>
                </a:solidFill>
                <a:effectLst/>
                <a:latin typeface="Futura" panose="020B0602020204020303" pitchFamily="34" charset="-79"/>
                <a:cs typeface="Futura" panose="020B0602020204020303" pitchFamily="34" charset="-79"/>
              </a:rPr>
              <a:t>pobl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hunangyflogedig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helw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hytrach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chyfanswm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nhw’n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ennill</a:t>
            </a:r>
            <a:r>
              <a:rPr lang="en-GB" dirty="0">
                <a:solidFill>
                  <a:srgbClr val="00303C"/>
                </a:solidFill>
                <a:effectLst/>
                <a:latin typeface="Futura" panose="020B0602020204020303" pitchFamily="34" charset="-79"/>
                <a:cs typeface="Futura" panose="020B0602020204020303" pitchFamily="34" charset="-79"/>
              </a:rPr>
              <a:t>. I </a:t>
            </a:r>
            <a:r>
              <a:rPr lang="en-GB" dirty="0" err="1">
                <a:solidFill>
                  <a:srgbClr val="00303C"/>
                </a:solidFill>
                <a:effectLst/>
                <a:latin typeface="Futura" panose="020B0602020204020303" pitchFamily="34" charset="-79"/>
                <a:cs typeface="Futura" panose="020B0602020204020303" pitchFamily="34" charset="-79"/>
              </a:rPr>
              <a:t>gyfrifo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elw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rhaid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perchennog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dynnu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treuliau’r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Dyma’r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fformiwla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elw</a:t>
            </a:r>
            <a:r>
              <a:rPr lang="en-GB" dirty="0">
                <a:solidFill>
                  <a:srgbClr val="00303C"/>
                </a:solidFill>
                <a:effectLst/>
                <a:latin typeface="Futura" panose="020B0602020204020303" pitchFamily="34" charset="-79"/>
                <a:cs typeface="Futura" panose="020B0602020204020303" pitchFamily="34" charset="-79"/>
              </a:rPr>
              <a:t>:</a:t>
            </a:r>
          </a:p>
          <a:p>
            <a:r>
              <a:rPr lang="en-GB" b="1" dirty="0" err="1">
                <a:solidFill>
                  <a:srgbClr val="00303C"/>
                </a:solidFill>
                <a:effectLst/>
                <a:latin typeface="Futura" panose="020B0602020204020303" pitchFamily="34" charset="-79"/>
                <a:cs typeface="Futura" panose="020B0602020204020303" pitchFamily="34" charset="-79"/>
              </a:rPr>
              <a:t>Incwm</a:t>
            </a:r>
            <a:r>
              <a:rPr lang="en-GB" b="1" dirty="0">
                <a:solidFill>
                  <a:srgbClr val="00303C"/>
                </a:solidFill>
                <a:effectLst/>
                <a:latin typeface="Futura" panose="020B0602020204020303" pitchFamily="34" charset="-79"/>
                <a:cs typeface="Futura" panose="020B0602020204020303" pitchFamily="34" charset="-79"/>
              </a:rPr>
              <a:t> – </a:t>
            </a:r>
            <a:r>
              <a:rPr lang="en-GB" b="1" dirty="0" err="1">
                <a:solidFill>
                  <a:srgbClr val="00303C"/>
                </a:solidFill>
                <a:effectLst/>
                <a:latin typeface="Futura" panose="020B0602020204020303" pitchFamily="34" charset="-79"/>
                <a:cs typeface="Futura" panose="020B0602020204020303" pitchFamily="34" charset="-79"/>
              </a:rPr>
              <a:t>Treuliau</a:t>
            </a:r>
            <a:r>
              <a:rPr lang="en-GB" b="1" dirty="0">
                <a:solidFill>
                  <a:srgbClr val="00303C"/>
                </a:solidFill>
                <a:effectLst/>
                <a:latin typeface="Futura" panose="020B0602020204020303" pitchFamily="34" charset="-79"/>
                <a:cs typeface="Futura" panose="020B0602020204020303" pitchFamily="34" charset="-79"/>
              </a:rPr>
              <a:t> = </a:t>
            </a:r>
            <a:r>
              <a:rPr lang="en-GB" b="1" dirty="0" err="1">
                <a:solidFill>
                  <a:srgbClr val="00303C"/>
                </a:solidFill>
                <a:effectLst/>
                <a:latin typeface="Futura" panose="020B0602020204020303" pitchFamily="34" charset="-79"/>
                <a:cs typeface="Futura" panose="020B0602020204020303" pitchFamily="34" charset="-79"/>
              </a:rPr>
              <a:t>Elw</a:t>
            </a:r>
            <a:r>
              <a:rPr lang="en-GB" b="1" dirty="0">
                <a:solidFill>
                  <a:srgbClr val="00303C"/>
                </a:solidFill>
                <a:effectLst/>
                <a:latin typeface="Futura" panose="020B0602020204020303" pitchFamily="34" charset="-79"/>
                <a:cs typeface="Futura" panose="020B0602020204020303" pitchFamily="34" charset="-79"/>
              </a:rPr>
              <a:t> neu </a:t>
            </a:r>
            <a:r>
              <a:rPr lang="en-GB" b="1" dirty="0" err="1">
                <a:solidFill>
                  <a:srgbClr val="00303C"/>
                </a:solidFill>
                <a:effectLst/>
                <a:latin typeface="Futura" panose="020B0602020204020303" pitchFamily="34" charset="-79"/>
                <a:cs typeface="Futura" panose="020B0602020204020303" pitchFamily="34" charset="-79"/>
              </a:rPr>
              <a:t>Golled</a:t>
            </a:r>
            <a:endParaRPr lang="en-GB" b="1"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Er </a:t>
            </a:r>
            <a:r>
              <a:rPr lang="en-GB" dirty="0" err="1">
                <a:solidFill>
                  <a:srgbClr val="00303C"/>
                </a:solidFill>
                <a:effectLst/>
                <a:latin typeface="Futura" panose="020B0602020204020303" pitchFamily="34" charset="-79"/>
                <a:cs typeface="Futura" panose="020B0602020204020303" pitchFamily="34" charset="-79"/>
              </a:rPr>
              <a:t>enghraifft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petai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gwerthu</a:t>
            </a:r>
            <a:r>
              <a:rPr lang="en-GB" dirty="0">
                <a:solidFill>
                  <a:srgbClr val="00303C"/>
                </a:solidFill>
                <a:effectLst/>
                <a:latin typeface="Futura" panose="020B0602020204020303" pitchFamily="34" charset="-79"/>
                <a:cs typeface="Futura" panose="020B0602020204020303" pitchFamily="34" charset="-79"/>
              </a:rPr>
              <a:t> 10 </a:t>
            </a:r>
            <a:r>
              <a:rPr lang="en-GB" dirty="0" err="1">
                <a:solidFill>
                  <a:srgbClr val="00303C"/>
                </a:solidFill>
                <a:effectLst/>
                <a:latin typeface="Futura" panose="020B0602020204020303" pitchFamily="34" charset="-79"/>
                <a:cs typeface="Futura" panose="020B0602020204020303" pitchFamily="34" charset="-79"/>
              </a:rPr>
              <a:t>ysgrifbin</a:t>
            </a:r>
            <a:r>
              <a:rPr lang="en-GB" dirty="0">
                <a:solidFill>
                  <a:srgbClr val="00303C"/>
                </a:solidFill>
                <a:effectLst/>
                <a:latin typeface="Futura" panose="020B0602020204020303" pitchFamily="34" charset="-79"/>
                <a:cs typeface="Futura" panose="020B0602020204020303" pitchFamily="34" charset="-79"/>
              </a:rPr>
              <a:t> am £2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un,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fyddai</a:t>
            </a:r>
            <a:r>
              <a:rPr lang="en-GB" dirty="0">
                <a:solidFill>
                  <a:srgbClr val="00303C"/>
                </a:solidFill>
                <a:effectLst/>
                <a:latin typeface="Futura" panose="020B0602020204020303" pitchFamily="34" charset="-79"/>
                <a:cs typeface="Futura" panose="020B0602020204020303" pitchFamily="34" charset="-79"/>
              </a:rPr>
              <a:t> £20. </a:t>
            </a:r>
            <a:r>
              <a:rPr lang="en-GB" dirty="0" err="1">
                <a:solidFill>
                  <a:srgbClr val="00303C"/>
                </a:solidFill>
                <a:effectLst/>
                <a:latin typeface="Futura" panose="020B0602020204020303" pitchFamily="34" charset="-79"/>
                <a:cs typeface="Futura" panose="020B0602020204020303" pitchFamily="34" charset="-79"/>
              </a:rPr>
              <a:t>Os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costio</a:t>
            </a:r>
            <a:r>
              <a:rPr lang="en-GB" dirty="0">
                <a:solidFill>
                  <a:srgbClr val="00303C"/>
                </a:solidFill>
                <a:effectLst/>
                <a:latin typeface="Futura" panose="020B0602020204020303" pitchFamily="34" charset="-79"/>
                <a:cs typeface="Futura" panose="020B0602020204020303" pitchFamily="34" charset="-79"/>
              </a:rPr>
              <a:t> £8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berchennog</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brynu’r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ysgrifbinnau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elw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fyddai</a:t>
            </a:r>
            <a:r>
              <a:rPr lang="en-GB" dirty="0">
                <a:solidFill>
                  <a:srgbClr val="00303C"/>
                </a:solidFill>
                <a:effectLst/>
                <a:latin typeface="Futura" panose="020B0602020204020303" pitchFamily="34" charset="-79"/>
                <a:cs typeface="Futura" panose="020B0602020204020303" pitchFamily="34" charset="-79"/>
              </a:rPr>
              <a:t> £12. Gan </a:t>
            </a:r>
            <a:r>
              <a:rPr lang="en-GB" dirty="0" err="1">
                <a:solidFill>
                  <a:srgbClr val="00303C"/>
                </a:solidFill>
                <a:effectLst/>
                <a:latin typeface="Futura" panose="020B0602020204020303" pitchFamily="34" charset="-79"/>
                <a:cs typeface="Futura" panose="020B0602020204020303" pitchFamily="34" charset="-79"/>
              </a:rPr>
              <a:t>nad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gymryd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rhaid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bobl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hunangyflogedig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gyflwyno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ffurflen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hunanasesu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Gyllid</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Thollau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Mawrhydi</a:t>
            </a:r>
            <a:r>
              <a:rPr lang="en-GB" dirty="0">
                <a:solidFill>
                  <a:srgbClr val="00303C"/>
                </a:solidFill>
                <a:effectLst/>
                <a:latin typeface="Futura" panose="020B0602020204020303" pitchFamily="34" charset="-79"/>
                <a:cs typeface="Futura" panose="020B0602020204020303" pitchFamily="34" charset="-79"/>
              </a:rPr>
              <a:t> (HMRC) bob </a:t>
            </a:r>
            <a:r>
              <a:rPr lang="en-GB" dirty="0" err="1">
                <a:solidFill>
                  <a:srgbClr val="00303C"/>
                </a:solidFill>
                <a:effectLst/>
                <a:latin typeface="Futura" panose="020B0602020204020303" pitchFamily="34" charset="-79"/>
                <a:cs typeface="Futura" panose="020B0602020204020303" pitchFamily="34" charset="-79"/>
              </a:rPr>
              <a:t>blwyddyn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perchennog</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nodi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ffurflen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hunanasesu</a:t>
            </a:r>
            <a:r>
              <a:rPr lang="en-GB" dirty="0">
                <a:solidFill>
                  <a:srgbClr val="00303C"/>
                </a:solidFill>
                <a:effectLst/>
                <a:latin typeface="Futura" panose="020B0602020204020303" pitchFamily="34" charset="-79"/>
                <a:cs typeface="Futura" panose="020B0602020204020303" pitchFamily="34" charset="-79"/>
              </a:rPr>
              <a:t> faint o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enillodd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ystod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cyfnod</a:t>
            </a:r>
            <a:r>
              <a:rPr lang="en-GB" dirty="0">
                <a:solidFill>
                  <a:srgbClr val="00303C"/>
                </a:solidFill>
                <a:effectLst/>
                <a:latin typeface="Futura" panose="020B0602020204020303" pitchFamily="34" charset="-79"/>
                <a:cs typeface="Futura" panose="020B0602020204020303" pitchFamily="34" charset="-79"/>
              </a:rPr>
              <a:t> 12 mis a faint £154.60.</a:t>
            </a:r>
          </a:p>
        </p:txBody>
      </p:sp>
      <p:sp>
        <p:nvSpPr>
          <p:cNvPr id="9" name="TextBox 8">
            <a:extLst>
              <a:ext uri="{FF2B5EF4-FFF2-40B4-BE49-F238E27FC236}">
                <a16:creationId xmlns:a16="http://schemas.microsoft.com/office/drawing/2014/main" id="{C305FE5A-69B3-5F4E-9D0D-3D9883676B2D}"/>
              </a:ext>
            </a:extLst>
          </p:cNvPr>
          <p:cNvSpPr txBox="1"/>
          <p:nvPr userDrawn="1"/>
        </p:nvSpPr>
        <p:spPr>
          <a:xfrm>
            <a:off x="439609" y="475265"/>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HUNANGYFLOGAETH</a:t>
            </a:r>
          </a:p>
        </p:txBody>
      </p:sp>
      <p:sp>
        <p:nvSpPr>
          <p:cNvPr id="7" name="Rectangle 6">
            <a:extLst>
              <a:ext uri="{FF2B5EF4-FFF2-40B4-BE49-F238E27FC236}">
                <a16:creationId xmlns:a16="http://schemas.microsoft.com/office/drawing/2014/main" id="{42BD110B-ED56-6A44-9458-FBD368FEC2B2}"/>
              </a:ext>
            </a:extLst>
          </p:cNvPr>
          <p:cNvSpPr/>
          <p:nvPr userDrawn="1"/>
        </p:nvSpPr>
        <p:spPr>
          <a:xfrm>
            <a:off x="6096000" y="377716"/>
            <a:ext cx="5393635" cy="3970318"/>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a </a:t>
            </a:r>
            <a:r>
              <a:rPr lang="en-GB" dirty="0" err="1">
                <a:solidFill>
                  <a:srgbClr val="00303C"/>
                </a:solidFill>
                <a:effectLst/>
                <a:latin typeface="Futura" panose="020B0602020204020303" pitchFamily="34" charset="-79"/>
                <a:cs typeface="Futura" panose="020B0602020204020303" pitchFamily="34" charset="-79"/>
              </a:rPr>
              <a:t>wariodd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dreuliau</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gwahaniaeth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bynnag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hynny</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swm</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fydd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drethu</a:t>
            </a:r>
            <a:r>
              <a:rPr lang="en-GB" dirty="0">
                <a:solidFill>
                  <a:srgbClr val="00303C"/>
                </a:solidFill>
                <a:effectLst/>
                <a:latin typeface="Futura" panose="020B0602020204020303" pitchFamily="34" charset="-79"/>
                <a:cs typeface="Futura" panose="020B0602020204020303" pitchFamily="34" charset="-79"/>
              </a:rPr>
              <a:t>. Er </a:t>
            </a:r>
            <a:r>
              <a:rPr lang="en-GB" dirty="0" err="1">
                <a:solidFill>
                  <a:srgbClr val="00303C"/>
                </a:solidFill>
                <a:effectLst/>
                <a:latin typeface="Futura" panose="020B0602020204020303" pitchFamily="34" charset="-79"/>
                <a:cs typeface="Futura" panose="020B0602020204020303" pitchFamily="34" charset="-79"/>
              </a:rPr>
              <a:t>enghraifft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enillodd</a:t>
            </a:r>
            <a:r>
              <a:rPr lang="en-GB" dirty="0">
                <a:solidFill>
                  <a:srgbClr val="00303C"/>
                </a:solidFill>
                <a:effectLst/>
                <a:latin typeface="Futura" panose="020B0602020204020303" pitchFamily="34" charset="-79"/>
                <a:cs typeface="Futura" panose="020B0602020204020303" pitchFamily="34" charset="-79"/>
              </a:rPr>
              <a:t> Amira £29,362 </a:t>
            </a:r>
            <a:r>
              <a:rPr lang="en-GB" dirty="0" err="1">
                <a:solidFill>
                  <a:srgbClr val="00303C"/>
                </a:solidFill>
                <a:effectLst/>
                <a:latin typeface="Futura" panose="020B0602020204020303" pitchFamily="34" charset="-79"/>
                <a:cs typeface="Futura" panose="020B0602020204020303" pitchFamily="34" charset="-79"/>
              </a:rPr>
              <a:t>fel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arlwywr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hunangyflogedig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darparu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bwyd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partïon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preifat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ystod</a:t>
            </a:r>
            <a:r>
              <a:rPr lang="en-GB" dirty="0">
                <a:solidFill>
                  <a:srgbClr val="00303C"/>
                </a:solidFill>
                <a:effectLst/>
                <a:latin typeface="Futura" panose="020B0602020204020303" pitchFamily="34" charset="-79"/>
                <a:cs typeface="Futura" panose="020B0602020204020303" pitchFamily="34" charset="-79"/>
              </a:rPr>
              <a:t> y </a:t>
            </a:r>
            <a:r>
              <a:rPr lang="en-GB" dirty="0" err="1">
                <a:solidFill>
                  <a:srgbClr val="00303C"/>
                </a:solidFill>
                <a:effectLst/>
                <a:latin typeface="Futura" panose="020B0602020204020303" pitchFamily="34" charset="-79"/>
                <a:cs typeface="Futura" panose="020B0602020204020303" pitchFamily="34" charset="-79"/>
              </a:rPr>
              <a:t>flwyddyn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ddiwethaf</a:t>
            </a:r>
            <a:r>
              <a:rPr lang="en-GB" dirty="0">
                <a:solidFill>
                  <a:srgbClr val="00303C"/>
                </a:solidFill>
                <a:effectLst/>
                <a:latin typeface="Futura" panose="020B0602020204020303" pitchFamily="34" charset="-79"/>
                <a:cs typeface="Futura" panose="020B0602020204020303" pitchFamily="34" charset="-79"/>
              </a:rPr>
              <a:t>, a </a:t>
            </a:r>
            <a:r>
              <a:rPr lang="en-GB" dirty="0" err="1">
                <a:solidFill>
                  <a:srgbClr val="00303C"/>
                </a:solidFill>
                <a:effectLst/>
                <a:latin typeface="Futura" panose="020B0602020204020303" pitchFamily="34" charset="-79"/>
                <a:cs typeface="Futura" panose="020B0602020204020303" pitchFamily="34" charset="-79"/>
              </a:rPr>
              <a:t>gwariodd</a:t>
            </a:r>
            <a:r>
              <a:rPr lang="en-GB" dirty="0">
                <a:solidFill>
                  <a:srgbClr val="00303C"/>
                </a:solidFill>
                <a:effectLst/>
                <a:latin typeface="Futura" panose="020B0602020204020303" pitchFamily="34" charset="-79"/>
                <a:cs typeface="Futura" panose="020B0602020204020303" pitchFamily="34" charset="-79"/>
              </a:rPr>
              <a:t> £16,019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dreuliau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cynhwysion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teclynnau</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ati</a:t>
            </a:r>
            <a:r>
              <a:rPr lang="en-GB" dirty="0">
                <a:solidFill>
                  <a:srgbClr val="00303C"/>
                </a:solidFill>
                <a:effectLst/>
                <a:latin typeface="Futura" panose="020B0602020204020303" pitchFamily="34" charset="-79"/>
                <a:cs typeface="Futura" panose="020B0602020204020303" pitchFamily="34" charset="-79"/>
              </a:rPr>
              <a:t>). Mae </a:t>
            </a:r>
            <a:r>
              <a:rPr lang="en-GB" dirty="0" err="1">
                <a:solidFill>
                  <a:srgbClr val="00303C"/>
                </a:solidFill>
                <a:effectLst/>
                <a:latin typeface="Futura" panose="020B0602020204020303" pitchFamily="34" charset="-79"/>
                <a:cs typeface="Futura" panose="020B0602020204020303" pitchFamily="34" charset="-79"/>
              </a:rPr>
              <a:t>hyn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golygu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bod hi </a:t>
            </a:r>
            <a:r>
              <a:rPr lang="en-GB" dirty="0" err="1">
                <a:solidFill>
                  <a:srgbClr val="00303C"/>
                </a:solidFill>
                <a:effectLst/>
                <a:latin typeface="Futura" panose="020B0602020204020303" pitchFamily="34" charset="-79"/>
                <a:cs typeface="Futura" panose="020B0602020204020303" pitchFamily="34" charset="-79"/>
              </a:rPr>
              <a:t>wedi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elw</a:t>
            </a:r>
            <a:r>
              <a:rPr lang="en-GB" dirty="0">
                <a:solidFill>
                  <a:srgbClr val="00303C"/>
                </a:solidFill>
                <a:effectLst/>
                <a:latin typeface="Futura" panose="020B0602020204020303" pitchFamily="34" charset="-79"/>
                <a:cs typeface="Futura" panose="020B0602020204020303" pitchFamily="34" charset="-79"/>
              </a:rPr>
              <a:t> o </a:t>
            </a:r>
            <a:r>
              <a:rPr lang="en-GB" b="1" dirty="0">
                <a:solidFill>
                  <a:srgbClr val="00303C"/>
                </a:solidFill>
                <a:effectLst/>
                <a:latin typeface="Futura" panose="020B0602020204020303" pitchFamily="34" charset="-79"/>
                <a:cs typeface="Futura" panose="020B0602020204020303" pitchFamily="34" charset="-79"/>
              </a:rPr>
              <a:t>£13,343.  </a:t>
            </a:r>
          </a:p>
          <a:p>
            <a:r>
              <a:rPr lang="en-GB" b="1" dirty="0">
                <a:solidFill>
                  <a:srgbClr val="00303C"/>
                </a:solidFill>
                <a:effectLst/>
                <a:latin typeface="Futura" panose="020B0602020204020303" pitchFamily="34" charset="-79"/>
                <a:cs typeface="Futura" panose="020B0602020204020303" pitchFamily="34" charset="-79"/>
              </a:rPr>
              <a:t>£29,362 - £16,019 = £13,343 </a:t>
            </a:r>
            <a:r>
              <a:rPr lang="en-GB" b="1" dirty="0" err="1">
                <a:solidFill>
                  <a:srgbClr val="00303C"/>
                </a:solidFill>
                <a:effectLst/>
                <a:latin typeface="Futura" panose="020B0602020204020303" pitchFamily="34" charset="-79"/>
                <a:cs typeface="Futura" panose="020B0602020204020303" pitchFamily="34" charset="-79"/>
              </a:rPr>
              <a:t>elw</a:t>
            </a:r>
            <a:endParaRPr lang="en-GB" b="1" dirty="0">
              <a:solidFill>
                <a:srgbClr val="00303C"/>
              </a:solidFill>
              <a:effectLst/>
              <a:latin typeface="Futura" panose="020B0602020204020303" pitchFamily="34" charset="-79"/>
              <a:cs typeface="Futura" panose="020B0602020204020303" pitchFamily="34" charset="-79"/>
            </a:endParaRPr>
          </a:p>
          <a:p>
            <a:endParaRPr lang="en-GB" b="1" dirty="0">
              <a:solidFill>
                <a:srgbClr val="00303C"/>
              </a:solidFill>
              <a:effectLst/>
              <a:latin typeface="Futura" panose="020B0602020204020303" pitchFamily="34" charset="-79"/>
              <a:cs typeface="Futura" panose="020B0602020204020303" pitchFamily="34" charset="-79"/>
            </a:endParaRPr>
          </a:p>
          <a:p>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un </a:t>
            </a:r>
            <a:r>
              <a:rPr lang="en-GB" dirty="0" err="1">
                <a:solidFill>
                  <a:srgbClr val="00303C"/>
                </a:solidFill>
                <a:effectLst/>
                <a:latin typeface="Futura" panose="020B0602020204020303" pitchFamily="34" charset="-79"/>
                <a:cs typeface="Futura" panose="020B0602020204020303" pitchFamily="34" charset="-79"/>
              </a:rPr>
              <a:t>modd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chyflogeion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Amira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lwfans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personol</a:t>
            </a:r>
            <a:r>
              <a:rPr lang="en-GB" dirty="0">
                <a:solidFill>
                  <a:srgbClr val="00303C"/>
                </a:solidFill>
                <a:effectLst/>
                <a:latin typeface="Futura" panose="020B0602020204020303" pitchFamily="34" charset="-79"/>
                <a:cs typeface="Futura" panose="020B0602020204020303" pitchFamily="34" charset="-79"/>
              </a:rPr>
              <a:t> o £12,570 </a:t>
            </a:r>
            <a:r>
              <a:rPr lang="en-GB" dirty="0" err="1">
                <a:solidFill>
                  <a:srgbClr val="00303C"/>
                </a:solidFill>
                <a:effectLst/>
                <a:latin typeface="Futura" panose="020B0602020204020303" pitchFamily="34" charset="-79"/>
                <a:cs typeface="Futura" panose="020B0602020204020303" pitchFamily="34" charset="-79"/>
              </a:rPr>
              <a:t>hefyd</a:t>
            </a:r>
            <a:r>
              <a:rPr lang="en-GB" dirty="0">
                <a:solidFill>
                  <a:srgbClr val="00303C"/>
                </a:solidFill>
                <a:effectLst/>
                <a:latin typeface="Futura" panose="020B0602020204020303" pitchFamily="34" charset="-79"/>
                <a:cs typeface="Futura" panose="020B0602020204020303" pitchFamily="34" charset="-79"/>
              </a:rPr>
              <a:t>, felly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y £773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weddill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chodi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20%, felly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bil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fydd</a:t>
            </a:r>
            <a:endParaRPr lang="en-GB" dirty="0">
              <a:solidFill>
                <a:srgbClr val="00303C"/>
              </a:solidFill>
              <a:effectLst/>
              <a:latin typeface="Futura" panose="020B0602020204020303" pitchFamily="34" charset="-79"/>
              <a:cs typeface="Futura" panose="020B0602020204020303" pitchFamily="34" charset="-79"/>
            </a:endParaRPr>
          </a:p>
        </p:txBody>
      </p:sp>
      <p:sp>
        <p:nvSpPr>
          <p:cNvPr id="12" name="TextBox 11">
            <a:extLst>
              <a:ext uri="{FF2B5EF4-FFF2-40B4-BE49-F238E27FC236}">
                <a16:creationId xmlns:a16="http://schemas.microsoft.com/office/drawing/2014/main" id="{D5D6BF2F-BB5A-E948-9E92-965791FE3B22}"/>
              </a:ext>
            </a:extLst>
          </p:cNvPr>
          <p:cNvSpPr txBox="1"/>
          <p:nvPr userDrawn="1"/>
        </p:nvSpPr>
        <p:spPr>
          <a:xfrm>
            <a:off x="5476972" y="6289627"/>
            <a:ext cx="70564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DATBLYGU’CH GWYBODAETH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pic>
        <p:nvPicPr>
          <p:cNvPr id="8" name="Picture 7">
            <a:extLst>
              <a:ext uri="{FF2B5EF4-FFF2-40B4-BE49-F238E27FC236}">
                <a16:creationId xmlns:a16="http://schemas.microsoft.com/office/drawing/2014/main" id="{C0F7FD67-58F5-474C-95A7-06E2B22E8252}"/>
              </a:ext>
            </a:extLst>
          </p:cNvPr>
          <p:cNvPicPr>
            <a:picLocks noChangeAspect="1"/>
          </p:cNvPicPr>
          <p:nvPr userDrawn="1"/>
        </p:nvPicPr>
        <p:blipFill>
          <a:blip r:embed="rId2"/>
          <a:stretch>
            <a:fillRect/>
          </a:stretch>
        </p:blipFill>
        <p:spPr>
          <a:xfrm>
            <a:off x="6730738" y="4460181"/>
            <a:ext cx="4170186" cy="1400264"/>
          </a:xfrm>
          <a:prstGeom prst="rect">
            <a:avLst/>
          </a:prstGeom>
        </p:spPr>
      </p:pic>
    </p:spTree>
    <p:extLst>
      <p:ext uri="{BB962C8B-B14F-4D97-AF65-F5344CB8AC3E}">
        <p14:creationId xmlns:p14="http://schemas.microsoft.com/office/powerpoint/2010/main" val="236876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3" name="Rectangle 2">
            <a:extLst>
              <a:ext uri="{FF2B5EF4-FFF2-40B4-BE49-F238E27FC236}">
                <a16:creationId xmlns:a16="http://schemas.microsoft.com/office/drawing/2014/main" id="{5C501BA0-EF41-8640-A507-53DB2BFCDD33}"/>
              </a:ext>
            </a:extLst>
          </p:cNvPr>
          <p:cNvSpPr/>
          <p:nvPr userDrawn="1"/>
        </p:nvSpPr>
        <p:spPr>
          <a:xfrm>
            <a:off x="0" y="-8211"/>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B1796A1-7E00-4D47-9D1A-D8A6109BDE7A}"/>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20ED0F-A727-8E4A-B65A-F0EAD61BA1F6}"/>
              </a:ext>
            </a:extLst>
          </p:cNvPr>
          <p:cNvSpPr/>
          <p:nvPr userDrawn="1"/>
        </p:nvSpPr>
        <p:spPr>
          <a:xfrm>
            <a:off x="384312" y="375167"/>
            <a:ext cx="11204713" cy="590931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O ran </a:t>
            </a:r>
            <a:r>
              <a:rPr lang="en-GB" dirty="0" err="1">
                <a:solidFill>
                  <a:srgbClr val="00303C"/>
                </a:solidFill>
                <a:effectLst/>
                <a:latin typeface="Futura" panose="020B0602020204020303" pitchFamily="34" charset="-79"/>
                <a:cs typeface="Futura" panose="020B0602020204020303" pitchFamily="34" charset="-79"/>
              </a:rPr>
              <a:t>talu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Incwm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elw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busnes</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mae’r</a:t>
            </a:r>
            <a:r>
              <a:rPr lang="en-GB" dirty="0">
                <a:solidFill>
                  <a:srgbClr val="00303C"/>
                </a:solidFill>
                <a:effectLst/>
                <a:latin typeface="Futura" panose="020B0602020204020303" pitchFamily="34" charset="-79"/>
                <a:cs typeface="Futura" panose="020B0602020204020303" pitchFamily="34" charset="-79"/>
              </a:rPr>
              <a:t> un </a:t>
            </a:r>
            <a:r>
              <a:rPr lang="en-GB" dirty="0" err="1">
                <a:solidFill>
                  <a:srgbClr val="00303C"/>
                </a:solidFill>
                <a:effectLst/>
                <a:latin typeface="Futura" panose="020B0602020204020303" pitchFamily="34" charset="-79"/>
                <a:cs typeface="Futura" panose="020B0602020204020303" pitchFamily="34" charset="-79"/>
              </a:rPr>
              <a:t>bandiau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treth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berthnasol</a:t>
            </a:r>
            <a:r>
              <a:rPr lang="en-GB" dirty="0">
                <a:solidFill>
                  <a:srgbClr val="00303C"/>
                </a:solidFill>
                <a:effectLst/>
                <a:latin typeface="Futura" panose="020B0602020204020303" pitchFamily="34" charset="-79"/>
                <a:cs typeface="Futura" panose="020B0602020204020303" pitchFamily="34" charset="-79"/>
              </a:rPr>
              <a:t> ag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cyflogai</a:t>
            </a:r>
            <a:r>
              <a:rPr lang="en-GB" dirty="0">
                <a:solidFill>
                  <a:srgbClr val="00303C"/>
                </a:solidFill>
                <a:effectLst/>
                <a:latin typeface="Futura" panose="020B0602020204020303" pitchFamily="34" charset="-79"/>
                <a:cs typeface="Futura" panose="020B0602020204020303" pitchFamily="34" charset="-79"/>
              </a:rPr>
              <a:t>.</a:t>
            </a:r>
          </a:p>
          <a:p>
            <a:r>
              <a:rPr lang="en-GB" dirty="0">
                <a:solidFill>
                  <a:srgbClr val="00303C"/>
                </a:solidFill>
                <a:effectLst/>
                <a:latin typeface="Futura" panose="020B0602020204020303" pitchFamily="34" charset="-79"/>
                <a:cs typeface="Futura" panose="020B0602020204020303" pitchFamily="34" charset="-79"/>
              </a:rPr>
              <a:t>Mae Manon, y </a:t>
            </a:r>
            <a:r>
              <a:rPr lang="en-GB" dirty="0" err="1">
                <a:solidFill>
                  <a:srgbClr val="00303C"/>
                </a:solidFill>
                <a:effectLst/>
                <a:latin typeface="Futura" panose="020B0602020204020303" pitchFamily="34" charset="-79"/>
                <a:cs typeface="Futura" panose="020B0602020204020303" pitchFamily="34" charset="-79"/>
              </a:rPr>
              <a:t>plymwr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hunangyflogedig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wedi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cyfrifo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nifer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oriau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hi </a:t>
            </a:r>
            <a:r>
              <a:rPr lang="en-GB" dirty="0" err="1">
                <a:solidFill>
                  <a:srgbClr val="00303C"/>
                </a:solidFill>
                <a:effectLst/>
                <a:latin typeface="Futura" panose="020B0602020204020303" pitchFamily="34" charset="-79"/>
                <a:cs typeface="Futura" panose="020B0602020204020303" pitchFamily="34" charset="-79"/>
              </a:rPr>
              <a:t>wedi’u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mhob</a:t>
            </a:r>
            <a:r>
              <a:rPr lang="en-GB" dirty="0">
                <a:solidFill>
                  <a:srgbClr val="00303C"/>
                </a:solidFill>
                <a:effectLst/>
                <a:latin typeface="Futura" panose="020B0602020204020303" pitchFamily="34" charset="-79"/>
                <a:cs typeface="Futura" panose="020B0602020204020303" pitchFamily="34" charset="-79"/>
              </a:rPr>
              <a:t> un </a:t>
            </a:r>
            <a:r>
              <a:rPr lang="en-GB" dirty="0" err="1">
                <a:solidFill>
                  <a:srgbClr val="00303C"/>
                </a:solidFill>
                <a:effectLst/>
                <a:latin typeface="Futura" panose="020B0602020204020303" pitchFamily="34" charset="-79"/>
                <a:cs typeface="Futura" panose="020B0602020204020303" pitchFamily="34" charset="-79"/>
              </a:rPr>
              <a:t>o’r</a:t>
            </a:r>
            <a:r>
              <a:rPr lang="en-GB" dirty="0">
                <a:solidFill>
                  <a:srgbClr val="00303C"/>
                </a:solidFill>
                <a:effectLst/>
                <a:latin typeface="Futura" panose="020B0602020204020303" pitchFamily="34" charset="-79"/>
                <a:cs typeface="Futura" panose="020B0602020204020303" pitchFamily="34" charset="-79"/>
              </a:rPr>
              <a:t> 6 mis </a:t>
            </a:r>
            <a:r>
              <a:rPr lang="en-GB" dirty="0" err="1">
                <a:solidFill>
                  <a:srgbClr val="00303C"/>
                </a:solidFill>
                <a:effectLst/>
                <a:latin typeface="Futura" panose="020B0602020204020303" pitchFamily="34" charset="-79"/>
                <a:cs typeface="Futura" panose="020B0602020204020303" pitchFamily="34" charset="-79"/>
              </a:rPr>
              <a:t>diwethaf</a:t>
            </a:r>
            <a:r>
              <a:rPr lang="en-GB" dirty="0">
                <a:solidFill>
                  <a:srgbClr val="00303C"/>
                </a:solidFill>
                <a:effectLst/>
                <a:latin typeface="Futura" panose="020B0602020204020303" pitchFamily="34" charset="-79"/>
                <a:cs typeface="Futura" panose="020B0602020204020303" pitchFamily="34" charset="-79"/>
              </a:rPr>
              <a:t> a faint </a:t>
            </a:r>
            <a:r>
              <a:rPr lang="en-GB" dirty="0" err="1">
                <a:solidFill>
                  <a:srgbClr val="00303C"/>
                </a:solidFill>
                <a:effectLst/>
                <a:latin typeface="Futura" panose="020B0602020204020303" pitchFamily="34" charset="-79"/>
                <a:cs typeface="Futura" panose="020B0602020204020303" pitchFamily="34" charset="-79"/>
              </a:rPr>
              <a:t>mae</a:t>
            </a:r>
            <a:r>
              <a:rPr lang="en-GB" dirty="0">
                <a:solidFill>
                  <a:srgbClr val="00303C"/>
                </a:solidFill>
                <a:effectLst/>
                <a:latin typeface="Futura" panose="020B0602020204020303" pitchFamily="34" charset="-79"/>
                <a:cs typeface="Futura" panose="020B0602020204020303" pitchFamily="34" charset="-79"/>
              </a:rPr>
              <a:t> hi </a:t>
            </a:r>
            <a:r>
              <a:rPr lang="en-GB" dirty="0" err="1">
                <a:solidFill>
                  <a:srgbClr val="00303C"/>
                </a:solidFill>
                <a:effectLst/>
                <a:latin typeface="Futura" panose="020B0602020204020303" pitchFamily="34" charset="-79"/>
                <a:cs typeface="Futura" panose="020B0602020204020303" pitchFamily="34" charset="-79"/>
              </a:rPr>
              <a:t>wedi’i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wario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ar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dreuliau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cyflenwadau</a:t>
            </a:r>
            <a:r>
              <a:rPr lang="en-GB" dirty="0">
                <a:solidFill>
                  <a:srgbClr val="00303C"/>
                </a:solidFill>
                <a:effectLst/>
                <a:latin typeface="Futura" panose="020B0602020204020303" pitchFamily="34" charset="-79"/>
                <a:cs typeface="Futura" panose="020B0602020204020303" pitchFamily="34" charset="-79"/>
              </a:rPr>
              <a:t>, petrol, </a:t>
            </a:r>
            <a:r>
              <a:rPr lang="en-GB" dirty="0" err="1">
                <a:solidFill>
                  <a:srgbClr val="00303C"/>
                </a:solidFill>
                <a:effectLst/>
                <a:latin typeface="Futura" panose="020B0602020204020303" pitchFamily="34" charset="-79"/>
                <a:cs typeface="Futura" panose="020B0602020204020303" pitchFamily="34" charset="-79"/>
              </a:rPr>
              <a:t>biliau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ffôn</a:t>
            </a:r>
            <a:r>
              <a:rPr lang="en-GB" dirty="0">
                <a:solidFill>
                  <a:srgbClr val="00303C"/>
                </a:solidFill>
                <a:effectLst/>
                <a:latin typeface="Futura" panose="020B0602020204020303" pitchFamily="34" charset="-79"/>
                <a:cs typeface="Futura" panose="020B0602020204020303" pitchFamily="34" charset="-79"/>
              </a:rPr>
              <a:t>, ac </a:t>
            </a:r>
            <a:r>
              <a:rPr lang="en-GB" dirty="0" err="1">
                <a:solidFill>
                  <a:srgbClr val="00303C"/>
                </a:solidFill>
                <a:effectLst/>
                <a:latin typeface="Futura" panose="020B0602020204020303" pitchFamily="34" charset="-79"/>
                <a:cs typeface="Futura" panose="020B0602020204020303" pitchFamily="34" charset="-79"/>
              </a:rPr>
              <a:t>ati</a:t>
            </a:r>
            <a:r>
              <a:rPr lang="en-GB" dirty="0">
                <a:solidFill>
                  <a:srgbClr val="00303C"/>
                </a:solidFill>
                <a:effectLst/>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panose="020B0602020204020303" pitchFamily="34" charset="-79"/>
              <a:cs typeface="Futura"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1"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b="0" kern="1200" dirty="0">
              <a:solidFill>
                <a:srgbClr val="00303C"/>
              </a:solidFill>
              <a:effectLst/>
              <a:latin typeface="Futura Medium" panose="020B0602020204020303" pitchFamily="34" charset="-79"/>
              <a:ea typeface="+mn-ea"/>
              <a:cs typeface="Futura Medium" panose="020B0602020204020303" pitchFamily="34" charset="-79"/>
            </a:endParaRPr>
          </a:p>
          <a:p>
            <a:r>
              <a:rPr lang="en-GB" sz="1800" b="0" kern="1200" dirty="0">
                <a:solidFill>
                  <a:srgbClr val="00303C"/>
                </a:solidFill>
                <a:effectLst/>
                <a:latin typeface="Futura Medium" panose="020B0602020204020303" pitchFamily="34" charset="-79"/>
                <a:ea typeface="+mn-ea"/>
                <a:cs typeface="Futura Medium" panose="020B0602020204020303" pitchFamily="34" charset="-79"/>
              </a:rPr>
              <a:t>a)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Cwblhewch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y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tabl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uchod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chyfrifwch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elw</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Manon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yn</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ystod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y 6 mis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diwethaf</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a:t>
            </a:r>
          </a:p>
          <a:p>
            <a:r>
              <a:rPr lang="en-GB" sz="1800" b="0" kern="1200" dirty="0">
                <a:solidFill>
                  <a:srgbClr val="00303C"/>
                </a:solidFill>
                <a:effectLst/>
                <a:latin typeface="Futura Medium" panose="020B0602020204020303" pitchFamily="34" charset="-79"/>
                <a:ea typeface="+mn-ea"/>
                <a:cs typeface="Futura Medium" panose="020B0602020204020303" pitchFamily="34" charset="-79"/>
              </a:rPr>
              <a:t>b)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Cyfrifwch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ei</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thaliad</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Treth</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Incwm</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ar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gyfer</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y 6 mis o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fis</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Ebrill</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tan </a:t>
            </a:r>
            <a:r>
              <a:rPr lang="en-GB" sz="1800" b="0" kern="1200" dirty="0" err="1">
                <a:solidFill>
                  <a:srgbClr val="00303C"/>
                </a:solidFill>
                <a:effectLst/>
                <a:latin typeface="Futura Medium" panose="020B0602020204020303" pitchFamily="34" charset="-79"/>
                <a:ea typeface="+mn-ea"/>
                <a:cs typeface="Futura Medium" panose="020B0602020204020303" pitchFamily="34" charset="-79"/>
              </a:rPr>
              <a:t>fis</a:t>
            </a:r>
            <a:r>
              <a:rPr lang="en-GB" sz="1800" b="0" kern="1200" dirty="0">
                <a:solidFill>
                  <a:srgbClr val="00303C"/>
                </a:solidFill>
                <a:effectLst/>
                <a:latin typeface="Futura Medium" panose="020B0602020204020303" pitchFamily="34" charset="-79"/>
                <a:ea typeface="+mn-ea"/>
                <a:cs typeface="Futura Medium" panose="020B0602020204020303" pitchFamily="34" charset="-79"/>
              </a:rPr>
              <a:t> Medi.</a:t>
            </a:r>
          </a:p>
          <a:p>
            <a:endParaRPr lang="en-GB" dirty="0">
              <a:effectLst/>
              <a:latin typeface="Futura" panose="020B0602020204020303" pitchFamily="34" charset="-79"/>
              <a:cs typeface="Futura" panose="020B0602020204020303" pitchFamily="34" charset="-79"/>
            </a:endParaRPr>
          </a:p>
        </p:txBody>
      </p:sp>
      <p:sp>
        <p:nvSpPr>
          <p:cNvPr id="12" name="TextBox 11">
            <a:extLst>
              <a:ext uri="{FF2B5EF4-FFF2-40B4-BE49-F238E27FC236}">
                <a16:creationId xmlns:a16="http://schemas.microsoft.com/office/drawing/2014/main" id="{E6F02597-1051-3145-BF4B-8324A3ED386E}"/>
              </a:ext>
            </a:extLst>
          </p:cNvPr>
          <p:cNvSpPr txBox="1"/>
          <p:nvPr userDrawn="1"/>
        </p:nvSpPr>
        <p:spPr>
          <a:xfrm>
            <a:off x="5476972" y="6289627"/>
            <a:ext cx="705645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BYD GWAITH </a:t>
            </a:r>
            <a:r>
              <a:rPr lang="en-GB" sz="2400" b="0" i="0" dirty="0">
                <a:solidFill>
                  <a:schemeClr val="bg1">
                    <a:alpha val="39000"/>
                  </a:schemeClr>
                </a:solidFill>
                <a:latin typeface="Futura Medium" panose="020B0602020204020303" pitchFamily="34" charset="-79"/>
                <a:cs typeface="Futura Medium" panose="020B0602020204020303" pitchFamily="34" charset="-79"/>
              </a:rPr>
              <a:t>DATBLYGU’CH GWYBODAETH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p:txBody>
      </p:sp>
      <p:pic>
        <p:nvPicPr>
          <p:cNvPr id="2" name="Picture 1">
            <a:extLst>
              <a:ext uri="{FF2B5EF4-FFF2-40B4-BE49-F238E27FC236}">
                <a16:creationId xmlns:a16="http://schemas.microsoft.com/office/drawing/2014/main" id="{582FFF30-28E3-1549-BF7C-9C59F16F4BF9}"/>
              </a:ext>
            </a:extLst>
          </p:cNvPr>
          <p:cNvPicPr>
            <a:picLocks noChangeAspect="1"/>
          </p:cNvPicPr>
          <p:nvPr userDrawn="1"/>
        </p:nvPicPr>
        <p:blipFill>
          <a:blip r:embed="rId2"/>
          <a:stretch>
            <a:fillRect/>
          </a:stretch>
        </p:blipFill>
        <p:spPr>
          <a:xfrm>
            <a:off x="1971969" y="1491069"/>
            <a:ext cx="8248061" cy="3593643"/>
          </a:xfrm>
          <a:prstGeom prst="rect">
            <a:avLst/>
          </a:prstGeom>
        </p:spPr>
      </p:pic>
    </p:spTree>
    <p:extLst>
      <p:ext uri="{BB962C8B-B14F-4D97-AF65-F5344CB8AC3E}">
        <p14:creationId xmlns:p14="http://schemas.microsoft.com/office/powerpoint/2010/main" val="299998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3E42B-DAC3-BB43-90EC-DCF01F3F7676}"/>
              </a:ext>
            </a:extLst>
          </p:cNvPr>
          <p:cNvPicPr>
            <a:picLocks noChangeAspect="1"/>
          </p:cNvPicPr>
          <p:nvPr userDrawn="1"/>
        </p:nvPicPr>
        <p:blipFill rotWithShape="1">
          <a:blip r:embed="rId2"/>
          <a:srcRect t="34958" b="15660"/>
          <a:stretch/>
        </p:blipFill>
        <p:spPr>
          <a:xfrm>
            <a:off x="0" y="2573677"/>
            <a:ext cx="12192000" cy="401540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5165719" cy="461665"/>
          </a:xfrm>
          <a:prstGeom prst="rect">
            <a:avLst/>
          </a:prstGeom>
          <a:noFill/>
        </p:spPr>
        <p:txBody>
          <a:bodyPr wrap="square" rtlCol="0">
            <a:spAutoFit/>
          </a:bodyPr>
          <a:lstStyle/>
          <a:p>
            <a:r>
              <a:rPr lang="en-US" sz="2400" dirty="0" err="1">
                <a:solidFill>
                  <a:srgbClr val="188785"/>
                </a:solidFill>
                <a:latin typeface="Futura Medium" panose="020B0602020204020303" pitchFamily="34" charset="-79"/>
                <a:cs typeface="Futura Medium" panose="020B0602020204020303" pitchFamily="34" charset="-79"/>
              </a:rPr>
              <a:t>Yr</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economi</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gìg</a:t>
            </a:r>
            <a:r>
              <a:rPr lang="en-US" sz="2400" dirty="0">
                <a:solidFill>
                  <a:srgbClr val="188785"/>
                </a:solidFill>
                <a:latin typeface="Futura Medium" panose="020B0602020204020303" pitchFamily="34" charset="-79"/>
                <a:cs typeface="Futura Medium" panose="020B0602020204020303" pitchFamily="34" charset="-79"/>
              </a:rPr>
              <a:t>”</a:t>
            </a:r>
          </a:p>
        </p:txBody>
      </p:sp>
      <p:sp>
        <p:nvSpPr>
          <p:cNvPr id="3" name="Rectangle 2">
            <a:extLst>
              <a:ext uri="{FF2B5EF4-FFF2-40B4-BE49-F238E27FC236}">
                <a16:creationId xmlns:a16="http://schemas.microsoft.com/office/drawing/2014/main" id="{3A211A83-B9AE-0442-AD8B-DC723585FF21}"/>
              </a:ext>
            </a:extLst>
          </p:cNvPr>
          <p:cNvSpPr/>
          <p:nvPr userDrawn="1"/>
        </p:nvSpPr>
        <p:spPr>
          <a:xfrm>
            <a:off x="584928" y="1018336"/>
            <a:ext cx="11133307" cy="1477328"/>
          </a:xfrm>
          <a:prstGeom prst="rect">
            <a:avLst/>
          </a:prstGeom>
        </p:spPr>
        <p:txBody>
          <a:bodyPr wrap="square">
            <a:spAutoFit/>
          </a:bodyPr>
          <a:lstStyle/>
          <a:p>
            <a:r>
              <a:rPr lang="en-GB" dirty="0" err="1">
                <a:solidFill>
                  <a:srgbClr val="00303C"/>
                </a:solidFill>
                <a:effectLst/>
                <a:latin typeface="Futura" panose="020B0602020204020303" pitchFamily="34" charset="-79"/>
                <a:cs typeface="Futura" panose="020B0602020204020303" pitchFamily="34" charset="-79"/>
              </a:rPr>
              <a:t>Mae’r</a:t>
            </a:r>
            <a:r>
              <a:rPr lang="en-GB" dirty="0">
                <a:solidFill>
                  <a:srgbClr val="00303C"/>
                </a:solidFill>
                <a:effectLst/>
                <a:latin typeface="Futura" panose="020B0602020204020303" pitchFamily="34" charset="-79"/>
                <a:cs typeface="Futura" panose="020B0602020204020303" pitchFamily="34" charset="-79"/>
              </a:rPr>
              <a:t> term </a:t>
            </a:r>
            <a:r>
              <a:rPr lang="en-GB" dirty="0" err="1">
                <a:solidFill>
                  <a:srgbClr val="00303C"/>
                </a:solidFill>
                <a:effectLst/>
                <a:latin typeface="Futura" panose="020B0602020204020303" pitchFamily="34" charset="-79"/>
                <a:cs typeface="Futura" panose="020B0602020204020303" pitchFamily="34" charset="-79"/>
              </a:rPr>
              <a:t>economi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gìg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ddefnyddio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ddisgrifio’r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duedd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gynyddol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tuag</a:t>
            </a:r>
            <a:r>
              <a:rPr lang="en-GB" dirty="0">
                <a:solidFill>
                  <a:srgbClr val="00303C"/>
                </a:solidFill>
                <a:effectLst/>
                <a:latin typeface="Futura" panose="020B0602020204020303" pitchFamily="34" charset="-79"/>
                <a:cs typeface="Futura" panose="020B0602020204020303" pitchFamily="34" charset="-79"/>
              </a:rPr>
              <a:t> at </a:t>
            </a:r>
            <a:r>
              <a:rPr lang="en-GB" dirty="0" err="1">
                <a:solidFill>
                  <a:srgbClr val="00303C"/>
                </a:solidFill>
                <a:effectLst/>
                <a:latin typeface="Futura" panose="020B0602020204020303" pitchFamily="34" charset="-79"/>
                <a:cs typeface="Futura" panose="020B0602020204020303" pitchFamily="34" charset="-79"/>
              </a:rPr>
              <a:t>gontractau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tymor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byr</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gymharu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chyflogaeth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barhaol</a:t>
            </a:r>
            <a:r>
              <a:rPr lang="en-GB" dirty="0">
                <a:solidFill>
                  <a:srgbClr val="00303C"/>
                </a:solidFill>
                <a:effectLst/>
                <a:latin typeface="Futura" panose="020B0602020204020303" pitchFamily="34" charset="-79"/>
                <a:cs typeface="Futura" panose="020B0602020204020303" pitchFamily="34" charset="-79"/>
              </a:rPr>
              <a:t>. Mae </a:t>
            </a:r>
            <a:r>
              <a:rPr lang="en-GB" dirty="0" err="1">
                <a:solidFill>
                  <a:srgbClr val="00303C"/>
                </a:solidFill>
                <a:effectLst/>
                <a:latin typeface="Futura" panose="020B0602020204020303" pitchFamily="34" charset="-79"/>
                <a:cs typeface="Futura" panose="020B0602020204020303" pitchFamily="34" charset="-79"/>
              </a:rPr>
              <a:t>llawer</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bobl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ymwneud</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â’r</a:t>
            </a:r>
            <a:r>
              <a:rPr lang="en-GB" dirty="0">
                <a:solidFill>
                  <a:srgbClr val="00303C"/>
                </a:solidFill>
                <a:effectLst/>
                <a:latin typeface="Futura" panose="020B0602020204020303" pitchFamily="34" charset="-79"/>
                <a:cs typeface="Futura" panose="020B0602020204020303" pitchFamily="34" charset="-79"/>
              </a:rPr>
              <a:t> math </a:t>
            </a:r>
            <a:r>
              <a:rPr lang="en-GB" dirty="0" err="1">
                <a:solidFill>
                  <a:srgbClr val="00303C"/>
                </a:solidFill>
                <a:effectLst/>
                <a:latin typeface="Futura" panose="020B0602020204020303" pitchFamily="34" charset="-79"/>
                <a:cs typeface="Futura" panose="020B0602020204020303" pitchFamily="34" charset="-79"/>
              </a:rPr>
              <a:t>hwn</a:t>
            </a:r>
            <a:r>
              <a:rPr lang="en-GB" dirty="0">
                <a:solidFill>
                  <a:srgbClr val="00303C"/>
                </a:solidFill>
                <a:effectLst/>
                <a:latin typeface="Futura" panose="020B0602020204020303" pitchFamily="34" charset="-79"/>
                <a:cs typeface="Futura" panose="020B0602020204020303" pitchFamily="34" charset="-79"/>
              </a:rPr>
              <a:t> o </a:t>
            </a:r>
            <a:r>
              <a:rPr lang="en-GB" dirty="0" err="1">
                <a:solidFill>
                  <a:srgbClr val="00303C"/>
                </a:solidFill>
                <a:effectLst/>
                <a:latin typeface="Futura" panose="020B0602020204020303" pitchFamily="34" charset="-79"/>
                <a:cs typeface="Futura" panose="020B0602020204020303" pitchFamily="34" charset="-79"/>
              </a:rPr>
              <a:t>waith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hunangyflogedig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mewn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gwirionedd</a:t>
            </a:r>
            <a:r>
              <a:rPr lang="en-GB" dirty="0">
                <a:solidFill>
                  <a:srgbClr val="00303C"/>
                </a:solidFill>
                <a:effectLst/>
                <a:latin typeface="Futura" panose="020B0602020204020303" pitchFamily="34" charset="-79"/>
                <a:cs typeface="Futura" panose="020B0602020204020303" pitchFamily="34" charset="-79"/>
              </a:rPr>
              <a:t> –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nhw’n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gweithio</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iddyn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nhw</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hunain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hytrach</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na</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chael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cyflogi’n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uniongyrchol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gan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sefydliad</a:t>
            </a:r>
            <a:r>
              <a:rPr lang="en-GB" dirty="0">
                <a:solidFill>
                  <a:srgbClr val="00303C"/>
                </a:solidFill>
                <a:effectLst/>
                <a:latin typeface="Futura" panose="020B0602020204020303" pitchFamily="34" charset="-79"/>
                <a:cs typeface="Futura" panose="020B0602020204020303" pitchFamily="34" charset="-79"/>
              </a:rPr>
              <a:t>. Mae </a:t>
            </a:r>
            <a:r>
              <a:rPr lang="en-GB" dirty="0" err="1">
                <a:solidFill>
                  <a:srgbClr val="00303C"/>
                </a:solidFill>
                <a:effectLst/>
                <a:latin typeface="Futura" panose="020B0602020204020303" pitchFamily="34" charset="-79"/>
                <a:cs typeface="Futura" panose="020B0602020204020303" pitchFamily="34" charset="-79"/>
              </a:rPr>
              <a:t>gweithwyr</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yn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cael</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tâl</a:t>
            </a:r>
            <a:r>
              <a:rPr lang="en-GB" dirty="0">
                <a:solidFill>
                  <a:srgbClr val="00303C"/>
                </a:solidFill>
                <a:effectLst/>
                <a:latin typeface="Futura" panose="020B0602020204020303" pitchFamily="34" charset="-79"/>
                <a:cs typeface="Futura" panose="020B0602020204020303" pitchFamily="34" charset="-79"/>
              </a:rPr>
              <a:t> am bob “</a:t>
            </a:r>
            <a:r>
              <a:rPr lang="en-GB" dirty="0" err="1">
                <a:solidFill>
                  <a:srgbClr val="00303C"/>
                </a:solidFill>
                <a:effectLst/>
                <a:latin typeface="Futura" panose="020B0602020204020303" pitchFamily="34" charset="-79"/>
                <a:cs typeface="Futura" panose="020B0602020204020303" pitchFamily="34" charset="-79"/>
              </a:rPr>
              <a:t>gìg</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maen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nhw’n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ei</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gwblhau</a:t>
            </a:r>
            <a:r>
              <a:rPr lang="en-GB" dirty="0">
                <a:solidFill>
                  <a:srgbClr val="00303C"/>
                </a:solidFill>
                <a:effectLst/>
                <a:latin typeface="Futura" panose="020B0602020204020303" pitchFamily="34" charset="-79"/>
                <a:cs typeface="Futura" panose="020B0602020204020303" pitchFamily="34" charset="-79"/>
              </a:rPr>
              <a:t>, er </a:t>
            </a:r>
            <a:r>
              <a:rPr lang="en-GB" dirty="0" err="1">
                <a:solidFill>
                  <a:srgbClr val="00303C"/>
                </a:solidFill>
                <a:effectLst/>
                <a:latin typeface="Futura" panose="020B0602020204020303" pitchFamily="34" charset="-79"/>
                <a:cs typeface="Futura" panose="020B0602020204020303" pitchFamily="34" charset="-79"/>
              </a:rPr>
              <a:t>enghraifft</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darparu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gwasanaethau</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cludwr</a:t>
            </a:r>
            <a:r>
              <a:rPr lang="en-GB" dirty="0">
                <a:solidFill>
                  <a:srgbClr val="00303C"/>
                </a:solidFill>
                <a:effectLst/>
                <a:latin typeface="Futura" panose="020B0602020204020303" pitchFamily="34" charset="-79"/>
                <a:cs typeface="Futura" panose="020B0602020204020303" pitchFamily="34" charset="-79"/>
              </a:rPr>
              <a:t> neu </a:t>
            </a:r>
            <a:r>
              <a:rPr lang="en-GB" dirty="0" err="1">
                <a:solidFill>
                  <a:srgbClr val="00303C"/>
                </a:solidFill>
                <a:effectLst/>
                <a:latin typeface="Futura" panose="020B0602020204020303" pitchFamily="34" charset="-79"/>
                <a:cs typeface="Futura" panose="020B0602020204020303" pitchFamily="34" charset="-79"/>
              </a:rPr>
              <a:t>ddanfon</a:t>
            </a:r>
            <a:r>
              <a:rPr lang="en-GB" dirty="0">
                <a:solidFill>
                  <a:srgbClr val="00303C"/>
                </a:solidFill>
                <a:effectLst/>
                <a:latin typeface="Futura" panose="020B0602020204020303" pitchFamily="34" charset="-79"/>
                <a:cs typeface="Futura" panose="020B0602020204020303" pitchFamily="34" charset="-79"/>
              </a:rPr>
              <a:t> </a:t>
            </a:r>
            <a:r>
              <a:rPr lang="en-GB" dirty="0" err="1">
                <a:solidFill>
                  <a:srgbClr val="00303C"/>
                </a:solidFill>
                <a:effectLst/>
                <a:latin typeface="Futura" panose="020B0602020204020303" pitchFamily="34" charset="-79"/>
                <a:cs typeface="Futura" panose="020B0602020204020303" pitchFamily="34" charset="-79"/>
              </a:rPr>
              <a:t>bwyd</a:t>
            </a:r>
            <a:r>
              <a:rPr lang="en-GB" dirty="0">
                <a:solidFill>
                  <a:srgbClr val="00303C"/>
                </a:solidFill>
                <a:effectLst/>
                <a:latin typeface="Futura" panose="020B0602020204020303" pitchFamily="34" charset="-79"/>
                <a:cs typeface="Futura" panose="020B0602020204020303" pitchFamily="34" charset="-79"/>
              </a:rPr>
              <a:t>.</a:t>
            </a:r>
          </a:p>
        </p:txBody>
      </p:sp>
      <p:sp>
        <p:nvSpPr>
          <p:cNvPr id="11" name="TextBox 10">
            <a:extLst>
              <a:ext uri="{FF2B5EF4-FFF2-40B4-BE49-F238E27FC236}">
                <a16:creationId xmlns:a16="http://schemas.microsoft.com/office/drawing/2014/main" id="{299C8D13-4A1C-6941-AA2B-FF2C9D4775B0}"/>
              </a:ext>
            </a:extLst>
          </p:cNvPr>
          <p:cNvSpPr txBox="1"/>
          <p:nvPr userDrawn="1"/>
        </p:nvSpPr>
        <p:spPr>
          <a:xfrm>
            <a:off x="3120272" y="6289627"/>
            <a:ext cx="93943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CYFLOGAETH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27804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0" name="Rectangle 9">
            <a:extLst>
              <a:ext uri="{FF2B5EF4-FFF2-40B4-BE49-F238E27FC236}">
                <a16:creationId xmlns:a16="http://schemas.microsoft.com/office/drawing/2014/main" id="{650BC76D-A525-8B4A-A355-2D5FAC757282}"/>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2B87383-2865-2444-A5F6-D58ADBB23211}"/>
              </a:ext>
            </a:extLst>
          </p:cNvPr>
          <p:cNvSpPr txBox="1"/>
          <p:nvPr userDrawn="1"/>
        </p:nvSpPr>
        <p:spPr>
          <a:xfrm>
            <a:off x="584928" y="411935"/>
            <a:ext cx="7211039" cy="461665"/>
          </a:xfrm>
          <a:prstGeom prst="rect">
            <a:avLst/>
          </a:prstGeom>
          <a:noFill/>
        </p:spPr>
        <p:txBody>
          <a:bodyPr wrap="square" rtlCol="0">
            <a:spAutoFit/>
          </a:bodyPr>
          <a:lstStyle/>
          <a:p>
            <a:r>
              <a:rPr lang="en-US" sz="2400" dirty="0" err="1">
                <a:solidFill>
                  <a:srgbClr val="188785"/>
                </a:solidFill>
                <a:latin typeface="Futura Medium" panose="020B0602020204020303" pitchFamily="34" charset="-79"/>
                <a:cs typeface="Futura Medium" panose="020B0602020204020303" pitchFamily="34" charset="-79"/>
              </a:rPr>
              <a:t>Gwahanol</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fathau</a:t>
            </a:r>
            <a:r>
              <a:rPr lang="en-US" sz="2400" dirty="0">
                <a:solidFill>
                  <a:srgbClr val="188785"/>
                </a:solidFill>
                <a:latin typeface="Futura Medium" panose="020B0602020204020303" pitchFamily="34" charset="-79"/>
                <a:cs typeface="Futura Medium" panose="020B0602020204020303" pitchFamily="34" charset="-79"/>
              </a:rPr>
              <a:t> o </a:t>
            </a:r>
            <a:r>
              <a:rPr lang="en-US" sz="2400" dirty="0" err="1">
                <a:solidFill>
                  <a:srgbClr val="188785"/>
                </a:solidFill>
                <a:latin typeface="Futura Medium" panose="020B0602020204020303" pitchFamily="34" charset="-79"/>
                <a:cs typeface="Futura Medium" panose="020B0602020204020303" pitchFamily="34" charset="-79"/>
              </a:rPr>
              <a:t>gontractau</a:t>
            </a:r>
            <a:r>
              <a:rPr lang="en-US" sz="2400" dirty="0">
                <a:solidFill>
                  <a:srgbClr val="188785"/>
                </a:solidFill>
                <a:latin typeface="Futura Medium" panose="020B0602020204020303" pitchFamily="34" charset="-79"/>
                <a:cs typeface="Futura Medium" panose="020B0602020204020303" pitchFamily="34" charset="-79"/>
              </a:rPr>
              <a:t> </a:t>
            </a:r>
            <a:r>
              <a:rPr lang="en-US" sz="2400" dirty="0" err="1">
                <a:solidFill>
                  <a:srgbClr val="188785"/>
                </a:solidFill>
                <a:latin typeface="Futura Medium" panose="020B0602020204020303" pitchFamily="34" charset="-79"/>
                <a:cs typeface="Futura Medium" panose="020B0602020204020303" pitchFamily="34" charset="-79"/>
              </a:rPr>
              <a:t>cyflogaeth</a:t>
            </a:r>
            <a:endParaRPr lang="en-US" sz="2400" dirty="0">
              <a:solidFill>
                <a:srgbClr val="188785"/>
              </a:solidFill>
              <a:latin typeface="Futura Medium" panose="020B0602020204020303" pitchFamily="34" charset="-79"/>
              <a:cs typeface="Futura Medium" panose="020B0602020204020303" pitchFamily="34" charset="-79"/>
            </a:endParaRPr>
          </a:p>
        </p:txBody>
      </p:sp>
      <p:sp>
        <p:nvSpPr>
          <p:cNvPr id="3" name="Rectangle 2">
            <a:extLst>
              <a:ext uri="{FF2B5EF4-FFF2-40B4-BE49-F238E27FC236}">
                <a16:creationId xmlns:a16="http://schemas.microsoft.com/office/drawing/2014/main" id="{EBC652C4-63F2-CD44-95BD-8343C633A2BB}"/>
              </a:ext>
            </a:extLst>
          </p:cNvPr>
          <p:cNvSpPr/>
          <p:nvPr userDrawn="1"/>
        </p:nvSpPr>
        <p:spPr>
          <a:xfrm>
            <a:off x="584926" y="993125"/>
            <a:ext cx="11330553" cy="507831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Mae </a:t>
            </a:r>
            <a:r>
              <a:rPr lang="en-GB" dirty="0" err="1">
                <a:solidFill>
                  <a:srgbClr val="002F3B"/>
                </a:solidFill>
                <a:effectLst/>
                <a:latin typeface="Futura" panose="020B0602020204020303" pitchFamily="34" charset="-79"/>
                <a:cs typeface="Futura" panose="020B0602020204020303" pitchFamily="34" charset="-79"/>
              </a:rPr>
              <a:t>nifer</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wahanol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ffyrdd</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cyflogi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y </a:t>
            </a:r>
            <a:r>
              <a:rPr lang="en-GB" dirty="0" err="1">
                <a:solidFill>
                  <a:srgbClr val="002F3B"/>
                </a:solidFill>
                <a:effectLst/>
                <a:latin typeface="Futura" panose="020B0602020204020303" pitchFamily="34" charset="-79"/>
                <a:cs typeface="Futura" panose="020B0602020204020303" pitchFamily="34" charset="-79"/>
              </a:rPr>
              <a:t>Deyrnas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Unedig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rhai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mwyaf</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cyffredin</a:t>
            </a:r>
            <a:r>
              <a:rPr lang="en-GB" dirty="0">
                <a:solidFill>
                  <a:srgbClr val="002F3B"/>
                </a:solidFill>
                <a:effectLst/>
                <a:latin typeface="Futura" panose="020B0602020204020303" pitchFamily="34" charset="-79"/>
                <a:cs typeface="Futura" panose="020B0602020204020303" pitchFamily="34" charset="-79"/>
              </a:rPr>
              <a:t> </a:t>
            </a:r>
            <a:br>
              <a:rPr lang="en-GB" dirty="0">
                <a:solidFill>
                  <a:srgbClr val="002F3B"/>
                </a:solidFill>
                <a:effectLst/>
                <a:latin typeface="Futura" panose="020B0602020204020303" pitchFamily="34" charset="-79"/>
                <a:cs typeface="Futura" panose="020B0602020204020303" pitchFamily="34" charset="-79"/>
              </a:rPr>
            </a:b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cynnwys</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err="1">
                <a:solidFill>
                  <a:srgbClr val="002F3B"/>
                </a:solidFill>
                <a:effectLst/>
                <a:latin typeface="Futura" panose="020B0602020204020303" pitchFamily="34" charset="-79"/>
                <a:cs typeface="Futura" panose="020B0602020204020303" pitchFamily="34" charset="-79"/>
              </a:rPr>
              <a:t>Amser</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llawn</a:t>
            </a:r>
            <a:r>
              <a:rPr lang="en-GB" b="1"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Mae </a:t>
            </a:r>
            <a:r>
              <a:rPr lang="en-GB" dirty="0" err="1">
                <a:solidFill>
                  <a:srgbClr val="002F3B"/>
                </a:solidFill>
                <a:effectLst/>
                <a:latin typeface="Futura" panose="020B0602020204020303" pitchFamily="34" charset="-79"/>
                <a:cs typeface="Futura" panose="020B0602020204020303" pitchFamily="34" charset="-79"/>
              </a:rPr>
              <a:t>gweithwyr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amser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llawn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arfer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gweithio</a:t>
            </a:r>
            <a:r>
              <a:rPr lang="en-GB" dirty="0">
                <a:solidFill>
                  <a:srgbClr val="002F3B"/>
                </a:solidFill>
                <a:effectLst/>
                <a:latin typeface="Futura" panose="020B0602020204020303" pitchFamily="34" charset="-79"/>
                <a:cs typeface="Futura" panose="020B0602020204020303" pitchFamily="34" charset="-79"/>
              </a:rPr>
              <a:t> 35 </a:t>
            </a:r>
            <a:r>
              <a:rPr lang="en-GB" dirty="0" err="1">
                <a:solidFill>
                  <a:srgbClr val="002F3B"/>
                </a:solidFill>
                <a:effectLst/>
                <a:latin typeface="Futura" panose="020B0602020204020303" pitchFamily="34" charset="-79"/>
                <a:cs typeface="Futura" panose="020B0602020204020303" pitchFamily="34" charset="-79"/>
              </a:rPr>
              <a:t>awr</a:t>
            </a:r>
            <a:r>
              <a:rPr lang="en-GB" dirty="0">
                <a:solidFill>
                  <a:srgbClr val="002F3B"/>
                </a:solidFill>
                <a:effectLst/>
                <a:latin typeface="Futura" panose="020B0602020204020303" pitchFamily="34" charset="-79"/>
                <a:cs typeface="Futura" panose="020B0602020204020303" pitchFamily="34" charset="-79"/>
              </a:rPr>
              <a:t> neu </a:t>
            </a:r>
            <a:r>
              <a:rPr lang="en-GB" dirty="0" err="1">
                <a:solidFill>
                  <a:srgbClr val="002F3B"/>
                </a:solidFill>
                <a:effectLst/>
                <a:latin typeface="Futura" panose="020B0602020204020303" pitchFamily="34" charset="-79"/>
                <a:cs typeface="Futura" panose="020B0602020204020303" pitchFamily="34" charset="-79"/>
              </a:rPr>
              <a:t>fwy</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wythnos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contract </a:t>
            </a:r>
            <a:r>
              <a:rPr lang="en-GB" dirty="0" err="1">
                <a:solidFill>
                  <a:srgbClr val="002F3B"/>
                </a:solidFill>
                <a:effectLst/>
                <a:latin typeface="Futura" panose="020B0602020204020303" pitchFamily="34" charset="-79"/>
                <a:cs typeface="Futura" panose="020B0602020204020303" pitchFamily="34" charset="-79"/>
              </a:rPr>
              <a:t>cyflogaeth</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buddion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tâl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gwyliau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tâl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salwch</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chyfleoedd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pensiwn</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err="1">
                <a:solidFill>
                  <a:srgbClr val="002F3B"/>
                </a:solidFill>
                <a:effectLst/>
                <a:latin typeface="Futura" panose="020B0602020204020303" pitchFamily="34" charset="-79"/>
                <a:cs typeface="Futura" panose="020B0602020204020303" pitchFamily="34" charset="-79"/>
              </a:rPr>
              <a:t>Rhan-amser</a:t>
            </a:r>
            <a:r>
              <a:rPr lang="en-GB" dirty="0">
                <a:solidFill>
                  <a:srgbClr val="002F3B"/>
                </a:solidFill>
                <a:effectLst/>
                <a:latin typeface="Futura" panose="020B0602020204020303" pitchFamily="34" charset="-79"/>
                <a:cs typeface="Futura" panose="020B0602020204020303" pitchFamily="34" charset="-79"/>
              </a:rPr>
              <a:t> – </a:t>
            </a:r>
            <a:r>
              <a:rPr lang="en-GB" dirty="0" err="1">
                <a:solidFill>
                  <a:srgbClr val="002F3B"/>
                </a:solidFill>
                <a:effectLst/>
                <a:latin typeface="Futura" panose="020B0602020204020303" pitchFamily="34" charset="-79"/>
                <a:cs typeface="Futura" panose="020B0602020204020303" pitchFamily="34" charset="-79"/>
              </a:rPr>
              <a:t>Mae’r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gweithwyr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gweithio</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llai</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oriau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na</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gweithwyr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amser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llawn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arfer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un </a:t>
            </a:r>
            <a:r>
              <a:rPr lang="en-GB" dirty="0" err="1">
                <a:solidFill>
                  <a:srgbClr val="002F3B"/>
                </a:solidFill>
                <a:effectLst/>
                <a:latin typeface="Futura" panose="020B0602020204020303" pitchFamily="34" charset="-79"/>
                <a:cs typeface="Futura" panose="020B0602020204020303" pitchFamily="34" charset="-79"/>
              </a:rPr>
              <a:t>driniaeth</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buddion</a:t>
            </a:r>
            <a:r>
              <a:rPr lang="en-GB" dirty="0">
                <a:solidFill>
                  <a:srgbClr val="002F3B"/>
                </a:solidFill>
                <a:effectLst/>
                <a:latin typeface="Futura" panose="020B0602020204020303" pitchFamily="34" charset="-79"/>
                <a:cs typeface="Futura" panose="020B0602020204020303" pitchFamily="34" charset="-79"/>
              </a:rPr>
              <a:t> (er y </a:t>
            </a:r>
            <a:r>
              <a:rPr lang="en-GB" dirty="0" err="1">
                <a:solidFill>
                  <a:srgbClr val="002F3B"/>
                </a:solidFill>
                <a:effectLst/>
                <a:latin typeface="Futura" panose="020B0602020204020303" pitchFamily="34" charset="-79"/>
                <a:cs typeface="Futura" panose="020B0602020204020303" pitchFamily="34" charset="-79"/>
              </a:rPr>
              <a:t>gallai’r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rhain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fod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gymesur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â</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nifer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oriau</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weithir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wythnos</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Futura" panose="020B0602020204020303" pitchFamily="34" charset="-79"/>
                <a:cs typeface="Futura" panose="020B0602020204020303" pitchFamily="34" charset="-79"/>
              </a:rPr>
              <a:t>Contract </a:t>
            </a:r>
            <a:r>
              <a:rPr lang="en-GB" b="1" dirty="0" err="1">
                <a:solidFill>
                  <a:srgbClr val="002F3B"/>
                </a:solidFill>
                <a:effectLst/>
                <a:latin typeface="Futura" panose="020B0602020204020303" pitchFamily="34" charset="-79"/>
                <a:cs typeface="Futura" panose="020B0602020204020303" pitchFamily="34" charset="-79"/>
              </a:rPr>
              <a:t>tymor</a:t>
            </a:r>
            <a:r>
              <a:rPr lang="en-GB" b="1" dirty="0">
                <a:solidFill>
                  <a:srgbClr val="002F3B"/>
                </a:solidFill>
                <a:effectLst/>
                <a:latin typeface="Futura" panose="020B0602020204020303" pitchFamily="34" charset="-79"/>
                <a:cs typeface="Futura" panose="020B0602020204020303" pitchFamily="34" charset="-79"/>
              </a:rPr>
              <a:t> </a:t>
            </a:r>
            <a:r>
              <a:rPr lang="en-GB" b="1" dirty="0" err="1">
                <a:solidFill>
                  <a:srgbClr val="002F3B"/>
                </a:solidFill>
                <a:effectLst/>
                <a:latin typeface="Futura" panose="020B0602020204020303" pitchFamily="34" charset="-79"/>
                <a:cs typeface="Futura" panose="020B0602020204020303" pitchFamily="34" charset="-79"/>
              </a:rPr>
              <a:t>byr</a:t>
            </a:r>
            <a:r>
              <a:rPr lang="en-GB" b="1"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Gall </a:t>
            </a:r>
            <a:r>
              <a:rPr lang="en-GB" dirty="0" err="1">
                <a:solidFill>
                  <a:srgbClr val="002F3B"/>
                </a:solidFill>
                <a:effectLst/>
                <a:latin typeface="Futura" panose="020B0602020204020303" pitchFamily="34" charset="-79"/>
                <a:cs typeface="Futura" panose="020B0602020204020303" pitchFamily="34" charset="-79"/>
              </a:rPr>
              <a:t>fod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sail </a:t>
            </a:r>
            <a:r>
              <a:rPr lang="en-GB" dirty="0" err="1">
                <a:solidFill>
                  <a:srgbClr val="002F3B"/>
                </a:solidFill>
                <a:effectLst/>
                <a:latin typeface="Futura" panose="020B0602020204020303" pitchFamily="34" charset="-79"/>
                <a:cs typeface="Futura" panose="020B0602020204020303" pitchFamily="34" charset="-79"/>
              </a:rPr>
              <a:t>amser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llawn</a:t>
            </a:r>
            <a:r>
              <a:rPr lang="en-GB" dirty="0">
                <a:solidFill>
                  <a:srgbClr val="002F3B"/>
                </a:solidFill>
                <a:effectLst/>
                <a:latin typeface="Futura" panose="020B0602020204020303" pitchFamily="34" charset="-79"/>
                <a:cs typeface="Futura" panose="020B0602020204020303" pitchFamily="34" charset="-79"/>
              </a:rPr>
              <a:t> neu ran-</a:t>
            </a:r>
            <a:r>
              <a:rPr lang="en-GB" dirty="0" err="1">
                <a:solidFill>
                  <a:srgbClr val="002F3B"/>
                </a:solidFill>
                <a:effectLst/>
                <a:latin typeface="Futura" panose="020B0602020204020303" pitchFamily="34" charset="-79"/>
                <a:cs typeface="Futura" panose="020B0602020204020303" pitchFamily="34" charset="-79"/>
              </a:rPr>
              <a:t>amser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ond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a:t>
            </a:r>
            <a:r>
              <a:rPr lang="en-GB" dirty="0">
                <a:solidFill>
                  <a:srgbClr val="002F3B"/>
                </a:solidFill>
                <a:effectLst/>
                <a:latin typeface="Futura" panose="020B0602020204020303" pitchFamily="34" charset="-79"/>
                <a:cs typeface="Futura" panose="020B0602020204020303" pitchFamily="34" charset="-79"/>
              </a:rPr>
              <a:t> am </a:t>
            </a:r>
            <a:r>
              <a:rPr lang="en-GB" dirty="0" err="1">
                <a:solidFill>
                  <a:srgbClr val="002F3B"/>
                </a:solidFill>
                <a:effectLst/>
                <a:latin typeface="Futura" panose="020B0602020204020303" pitchFamily="34" charset="-79"/>
                <a:cs typeface="Futura" panose="020B0602020204020303" pitchFamily="34" charset="-79"/>
              </a:rPr>
              <a:t>gyfnod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penodol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unig</a:t>
            </a:r>
            <a:r>
              <a:rPr lang="en-GB" dirty="0">
                <a:solidFill>
                  <a:srgbClr val="002F3B"/>
                </a:solidFill>
                <a:effectLst/>
                <a:latin typeface="Futura" panose="020B0602020204020303" pitchFamily="34" charset="-79"/>
                <a:cs typeface="Futura" panose="020B0602020204020303" pitchFamily="34" charset="-79"/>
              </a:rPr>
              <a: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err="1">
                <a:solidFill>
                  <a:srgbClr val="002F3B"/>
                </a:solidFill>
                <a:effectLst/>
                <a:latin typeface="Futura" panose="020B0602020204020303" pitchFamily="34" charset="-79"/>
                <a:cs typeface="Futura" panose="020B0602020204020303" pitchFamily="34" charset="-79"/>
              </a:rPr>
              <a:t>Contractau</a:t>
            </a:r>
            <a:r>
              <a:rPr lang="en-GB" b="1" dirty="0">
                <a:solidFill>
                  <a:srgbClr val="002F3B"/>
                </a:solidFill>
                <a:effectLst/>
                <a:latin typeface="Futura" panose="020B0602020204020303" pitchFamily="34" charset="-79"/>
                <a:cs typeface="Futura" panose="020B0602020204020303" pitchFamily="34" charset="-79"/>
              </a:rPr>
              <a:t> dim </a:t>
            </a:r>
            <a:r>
              <a:rPr lang="en-GB" b="1" dirty="0" err="1">
                <a:solidFill>
                  <a:srgbClr val="002F3B"/>
                </a:solidFill>
                <a:effectLst/>
                <a:latin typeface="Futura" panose="020B0602020204020303" pitchFamily="34" charset="-79"/>
                <a:cs typeface="Futura" panose="020B0602020204020303" pitchFamily="34" charset="-79"/>
              </a:rPr>
              <a:t>oriau</a:t>
            </a:r>
            <a:r>
              <a:rPr lang="en-GB" b="1" dirty="0">
                <a:solidFill>
                  <a:srgbClr val="002F3B"/>
                </a:solidFill>
                <a:effectLst/>
                <a:latin typeface="Futura" panose="020B0602020204020303" pitchFamily="34" charset="-79"/>
                <a:cs typeface="Futura" panose="020B0602020204020303" pitchFamily="34" charset="-79"/>
              </a:rPr>
              <a:t> </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Contractau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achlysurol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yw’r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rhain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nad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ydynt</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cynnig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sicrwydd</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waith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aml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maen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nhw’n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fuddiol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gyflogwyr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angen</a:t>
            </a:r>
            <a:r>
              <a:rPr lang="en-GB" dirty="0">
                <a:solidFill>
                  <a:srgbClr val="002F3B"/>
                </a:solidFill>
                <a:effectLst/>
                <a:latin typeface="Futura" panose="020B0602020204020303" pitchFamily="34" charset="-79"/>
                <a:cs typeface="Futura" panose="020B0602020204020303" pitchFamily="34" charset="-79"/>
              </a:rPr>
              <a:t> staff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rybudd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fodloni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angen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dros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dro</a:t>
            </a:r>
            <a:r>
              <a:rPr lang="en-GB" dirty="0">
                <a:solidFill>
                  <a:srgbClr val="002F3B"/>
                </a:solidFill>
                <a:effectLst/>
                <a:latin typeface="Futura" panose="020B0602020204020303" pitchFamily="34" charset="-79"/>
                <a:cs typeface="Futura" panose="020B0602020204020303" pitchFamily="34" charset="-79"/>
              </a:rPr>
              <a:t> neu </a:t>
            </a:r>
            <a:r>
              <a:rPr lang="en-GB" dirty="0" err="1">
                <a:solidFill>
                  <a:srgbClr val="002F3B"/>
                </a:solidFill>
                <a:effectLst/>
                <a:latin typeface="Futura" panose="020B0602020204020303" pitchFamily="34" charset="-79"/>
                <a:cs typeface="Futura" panose="020B0602020204020303" pitchFamily="34" charset="-79"/>
              </a:rPr>
              <a:t>uwch</a:t>
            </a:r>
            <a:r>
              <a:rPr lang="en-GB" dirty="0">
                <a:solidFill>
                  <a:srgbClr val="002F3B"/>
                </a:solidFill>
                <a:effectLst/>
                <a:latin typeface="Futura" panose="020B0602020204020303" pitchFamily="34" charset="-79"/>
                <a:cs typeface="Futura" panose="020B0602020204020303" pitchFamily="34" charset="-79"/>
              </a:rPr>
              <a:t>, ac </a:t>
            </a:r>
            <a:r>
              <a:rPr lang="en-GB" dirty="0" err="1">
                <a:solidFill>
                  <a:srgbClr val="002F3B"/>
                </a:solidFill>
                <a:effectLst/>
                <a:latin typeface="Futura" panose="020B0602020204020303" pitchFamily="34" charset="-79"/>
                <a:cs typeface="Futura" panose="020B0602020204020303" pitchFamily="34" charset="-79"/>
              </a:rPr>
              <a:t>fe</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allant</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fod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fuddiol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weithwyr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oherwydd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gallent</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ganiatáu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iddynt</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weithio’n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hyblyg</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amgylch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ymrwymiadau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eraill</a:t>
            </a:r>
            <a:r>
              <a:rPr lang="en-GB" dirty="0">
                <a:solidFill>
                  <a:srgbClr val="002F3B"/>
                </a:solidFill>
                <a:effectLst/>
                <a:latin typeface="Futura" panose="020B0602020204020303" pitchFamily="34" charset="-79"/>
                <a:cs typeface="Futura" panose="020B0602020204020303" pitchFamily="34" charset="-79"/>
              </a:rPr>
              <a:t>. Mae </a:t>
            </a:r>
            <a:r>
              <a:rPr lang="en-GB" dirty="0" err="1">
                <a:solidFill>
                  <a:srgbClr val="002F3B"/>
                </a:solidFill>
                <a:effectLst/>
                <a:latin typeface="Futura" panose="020B0602020204020303" pitchFamily="34" charset="-79"/>
                <a:cs typeface="Futura" panose="020B0602020204020303" pitchFamily="34" charset="-79"/>
              </a:rPr>
              <a:t>gan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bobl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gontractau</a:t>
            </a:r>
            <a:r>
              <a:rPr lang="en-GB" dirty="0">
                <a:solidFill>
                  <a:srgbClr val="002F3B"/>
                </a:solidFill>
                <a:effectLst/>
                <a:latin typeface="Futura" panose="020B0602020204020303" pitchFamily="34" charset="-79"/>
                <a:cs typeface="Futura" panose="020B0602020204020303" pitchFamily="34" charset="-79"/>
              </a:rPr>
              <a:t> dim </a:t>
            </a:r>
            <a:r>
              <a:rPr lang="en-GB" dirty="0" err="1">
                <a:solidFill>
                  <a:srgbClr val="002F3B"/>
                </a:solidFill>
                <a:effectLst/>
                <a:latin typeface="Futura" panose="020B0602020204020303" pitchFamily="34" charset="-79"/>
                <a:cs typeface="Futura" panose="020B0602020204020303" pitchFamily="34" charset="-79"/>
              </a:rPr>
              <a:t>oriau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hawl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gael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Isafswm</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Cyflog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Cenedlaethol</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thâl</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gwyliau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Fodd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bynnag</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nad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oes</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sicrwydd</a:t>
            </a:r>
            <a:r>
              <a:rPr lang="en-GB" dirty="0">
                <a:solidFill>
                  <a:srgbClr val="002F3B"/>
                </a:solidFill>
                <a:effectLst/>
                <a:latin typeface="Futura" panose="020B0602020204020303" pitchFamily="34" charset="-79"/>
                <a:cs typeface="Futura" panose="020B0602020204020303" pitchFamily="34" charset="-79"/>
              </a:rPr>
              <a:t> o </a:t>
            </a:r>
            <a:r>
              <a:rPr lang="en-GB" dirty="0" err="1">
                <a:solidFill>
                  <a:srgbClr val="002F3B"/>
                </a:solidFill>
                <a:effectLst/>
                <a:latin typeface="Futura" panose="020B0602020204020303" pitchFamily="34" charset="-79"/>
                <a:cs typeface="Futura" panose="020B0602020204020303" pitchFamily="34" charset="-79"/>
              </a:rPr>
              <a:t>waith</a:t>
            </a:r>
            <a:r>
              <a:rPr lang="en-GB" dirty="0">
                <a:solidFill>
                  <a:srgbClr val="002F3B"/>
                </a:solidFill>
                <a:effectLst/>
                <a:latin typeface="Futura" panose="020B0602020204020303" pitchFamily="34" charset="-79"/>
                <a:cs typeface="Futura" panose="020B0602020204020303" pitchFamily="34" charset="-79"/>
              </a:rPr>
              <a:t>, ac felly </a:t>
            </a:r>
            <a:r>
              <a:rPr lang="en-GB" dirty="0" err="1">
                <a:solidFill>
                  <a:srgbClr val="002F3B"/>
                </a:solidFill>
                <a:effectLst/>
                <a:latin typeface="Futura" panose="020B0602020204020303" pitchFamily="34" charset="-79"/>
                <a:cs typeface="Futura" panose="020B0602020204020303" pitchFamily="34" charset="-79"/>
              </a:rPr>
              <a:t>incwm</a:t>
            </a:r>
            <a:r>
              <a:rPr lang="en-GB" dirty="0">
                <a:solidFill>
                  <a:srgbClr val="002F3B"/>
                </a:solidFill>
                <a:effectLst/>
                <a:latin typeface="Futura" panose="020B0602020204020303" pitchFamily="34" charset="-79"/>
                <a:cs typeface="Futura" panose="020B0602020204020303" pitchFamily="34" charset="-79"/>
              </a:rPr>
              <a:t>, gall </a:t>
            </a:r>
            <a:r>
              <a:rPr lang="en-GB" dirty="0" err="1">
                <a:solidFill>
                  <a:srgbClr val="002F3B"/>
                </a:solidFill>
                <a:effectLst/>
                <a:latin typeface="Futura" panose="020B0602020204020303" pitchFamily="34" charset="-79"/>
                <a:cs typeface="Futura" panose="020B0602020204020303" pitchFamily="34" charset="-79"/>
              </a:rPr>
              <a:t>contractau</a:t>
            </a:r>
            <a:r>
              <a:rPr lang="en-GB" dirty="0">
                <a:solidFill>
                  <a:srgbClr val="002F3B"/>
                </a:solidFill>
                <a:effectLst/>
                <a:latin typeface="Futura" panose="020B0602020204020303" pitchFamily="34" charset="-79"/>
                <a:cs typeface="Futura" panose="020B0602020204020303" pitchFamily="34" charset="-79"/>
              </a:rPr>
              <a:t> dim </a:t>
            </a:r>
            <a:r>
              <a:rPr lang="en-GB" dirty="0" err="1">
                <a:solidFill>
                  <a:srgbClr val="002F3B"/>
                </a:solidFill>
                <a:effectLst/>
                <a:latin typeface="Futura" panose="020B0602020204020303" pitchFamily="34" charset="-79"/>
                <a:cs typeface="Futura" panose="020B0602020204020303" pitchFamily="34" charset="-79"/>
              </a:rPr>
              <a:t>oriau</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olygu</a:t>
            </a:r>
            <a:r>
              <a:rPr lang="en-GB" dirty="0">
                <a:solidFill>
                  <a:srgbClr val="002F3B"/>
                </a:solidFill>
                <a:effectLst/>
                <a:latin typeface="Futura" panose="020B0602020204020303" pitchFamily="34" charset="-79"/>
                <a:cs typeface="Futura" panose="020B0602020204020303" pitchFamily="34" charset="-79"/>
              </a:rPr>
              <a:t> bod </a:t>
            </a:r>
            <a:r>
              <a:rPr lang="en-GB" dirty="0" err="1">
                <a:solidFill>
                  <a:srgbClr val="002F3B"/>
                </a:solidFill>
                <a:effectLst/>
                <a:latin typeface="Futura" panose="020B0602020204020303" pitchFamily="34" charset="-79"/>
                <a:cs typeface="Futura" panose="020B0602020204020303" pitchFamily="34" charset="-79"/>
              </a:rPr>
              <a:t>cyllidebu</a:t>
            </a:r>
            <a:r>
              <a:rPr lang="en-GB" dirty="0">
                <a:solidFill>
                  <a:srgbClr val="002F3B"/>
                </a:solidFill>
                <a:effectLst/>
                <a:latin typeface="Futura" panose="020B0602020204020303" pitchFamily="34" charset="-79"/>
                <a:cs typeface="Futura" panose="020B0602020204020303" pitchFamily="34" charset="-79"/>
              </a:rPr>
              <a:t> a </a:t>
            </a:r>
            <a:r>
              <a:rPr lang="en-GB" dirty="0" err="1">
                <a:solidFill>
                  <a:srgbClr val="002F3B"/>
                </a:solidFill>
                <a:effectLst/>
                <a:latin typeface="Futura" panose="020B0602020204020303" pitchFamily="34" charset="-79"/>
                <a:cs typeface="Futura" panose="020B0602020204020303" pitchFamily="34" charset="-79"/>
              </a:rPr>
              <a:t>chynllunio’ch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cyllid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anodd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iawn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gan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nad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ydych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yn</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gwybod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beth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fydd</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eich</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incwm</a:t>
            </a:r>
            <a:r>
              <a:rPr lang="en-GB" dirty="0">
                <a:solidFill>
                  <a:srgbClr val="002F3B"/>
                </a:solidFill>
                <a:effectLst/>
                <a:latin typeface="Futura" panose="020B0602020204020303" pitchFamily="34" charset="-79"/>
                <a:cs typeface="Futura" panose="020B0602020204020303" pitchFamily="34" charset="-79"/>
              </a:rPr>
              <a:t> o un mis </a:t>
            </a:r>
            <a:r>
              <a:rPr lang="en-GB" dirty="0" err="1">
                <a:solidFill>
                  <a:srgbClr val="002F3B"/>
                </a:solidFill>
                <a:effectLst/>
                <a:latin typeface="Futura" panose="020B0602020204020303" pitchFamily="34" charset="-79"/>
                <a:cs typeface="Futura" panose="020B0602020204020303" pitchFamily="34" charset="-79"/>
              </a:rPr>
              <a:t>i’r</a:t>
            </a:r>
            <a:r>
              <a:rPr lang="en-GB" dirty="0">
                <a:solidFill>
                  <a:srgbClr val="002F3B"/>
                </a:solidFill>
                <a:effectLst/>
                <a:latin typeface="Futura" panose="020B0602020204020303" pitchFamily="34" charset="-79"/>
                <a:cs typeface="Futura" panose="020B0602020204020303" pitchFamily="34" charset="-79"/>
              </a:rPr>
              <a:t> </a:t>
            </a:r>
            <a:r>
              <a:rPr lang="en-GB" dirty="0" err="1">
                <a:solidFill>
                  <a:srgbClr val="002F3B"/>
                </a:solidFill>
                <a:effectLst/>
                <a:latin typeface="Futura" panose="020B0602020204020303" pitchFamily="34" charset="-79"/>
                <a:cs typeface="Futura" panose="020B0602020204020303" pitchFamily="34" charset="-79"/>
              </a:rPr>
              <a:t>llall</a:t>
            </a:r>
            <a:r>
              <a:rPr lang="en-GB" dirty="0">
                <a:solidFill>
                  <a:srgbClr val="002F3B"/>
                </a:solidFill>
                <a:effectLst/>
                <a:latin typeface="Futura" panose="020B0602020204020303" pitchFamily="34" charset="-79"/>
                <a:cs typeface="Futura" panose="020B0602020204020303" pitchFamily="34" charset="-79"/>
              </a:rPr>
              <a:t>.</a:t>
            </a:r>
          </a:p>
        </p:txBody>
      </p:sp>
      <p:sp>
        <p:nvSpPr>
          <p:cNvPr id="9" name="TextBox 8">
            <a:extLst>
              <a:ext uri="{FF2B5EF4-FFF2-40B4-BE49-F238E27FC236}">
                <a16:creationId xmlns:a16="http://schemas.microsoft.com/office/drawing/2014/main" id="{C8F55124-F645-CF4A-9AE4-65D0D9988051}"/>
              </a:ext>
            </a:extLst>
          </p:cNvPr>
          <p:cNvSpPr txBox="1"/>
          <p:nvPr userDrawn="1"/>
        </p:nvSpPr>
        <p:spPr>
          <a:xfrm>
            <a:off x="3120272" y="6289627"/>
            <a:ext cx="93943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CYFLOGAETH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97078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9" name="Rounded Rectangle 8">
            <a:extLst>
              <a:ext uri="{FF2B5EF4-FFF2-40B4-BE49-F238E27FC236}">
                <a16:creationId xmlns:a16="http://schemas.microsoft.com/office/drawing/2014/main" id="{60CFF61D-42FF-4B41-B314-990234BCC9B9}"/>
              </a:ext>
            </a:extLst>
          </p:cNvPr>
          <p:cNvSpPr/>
          <p:nvPr userDrawn="1"/>
        </p:nvSpPr>
        <p:spPr>
          <a:xfrm>
            <a:off x="3467100" y="353857"/>
            <a:ext cx="5257800" cy="5509710"/>
          </a:xfrm>
          <a:prstGeom prst="roundRect">
            <a:avLst>
              <a:gd name="adj" fmla="val 1053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D05D6-E8C6-5141-AA4C-66F966963F5F}"/>
              </a:ext>
            </a:extLst>
          </p:cNvPr>
          <p:cNvSpPr/>
          <p:nvPr userDrawn="1"/>
        </p:nvSpPr>
        <p:spPr>
          <a:xfrm>
            <a:off x="4438697" y="683468"/>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A WYDDOCH CHI?</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2" name="Straight Connector 11">
            <a:extLst>
              <a:ext uri="{FF2B5EF4-FFF2-40B4-BE49-F238E27FC236}">
                <a16:creationId xmlns:a16="http://schemas.microsoft.com/office/drawing/2014/main" id="{17561920-6C2E-2F4F-96D9-EAACB0D51416}"/>
              </a:ext>
            </a:extLst>
          </p:cNvPr>
          <p:cNvCxnSpPr>
            <a:cxnSpLocks/>
          </p:cNvCxnSpPr>
          <p:nvPr userDrawn="1"/>
        </p:nvCxnSpPr>
        <p:spPr>
          <a:xfrm>
            <a:off x="3920987" y="1301807"/>
            <a:ext cx="3799566" cy="0"/>
          </a:xfrm>
          <a:prstGeom prst="line">
            <a:avLst/>
          </a:prstGeom>
          <a:ln>
            <a:solidFill>
              <a:srgbClr val="F9D500"/>
            </a:solidFill>
          </a:ln>
        </p:spPr>
        <p:style>
          <a:lnRef idx="3">
            <a:schemeClr val="accent6"/>
          </a:lnRef>
          <a:fillRef idx="0">
            <a:schemeClr val="accent6"/>
          </a:fillRef>
          <a:effectRef idx="2">
            <a:schemeClr val="accent6"/>
          </a:effectRef>
          <a:fontRef idx="minor">
            <a:schemeClr val="tx1"/>
          </a:fontRef>
        </p:style>
      </p:cxnSp>
      <p:sp>
        <p:nvSpPr>
          <p:cNvPr id="14" name="Rectangle 13">
            <a:extLst>
              <a:ext uri="{FF2B5EF4-FFF2-40B4-BE49-F238E27FC236}">
                <a16:creationId xmlns:a16="http://schemas.microsoft.com/office/drawing/2014/main" id="{0A224269-8445-AC4A-80E9-6C45EEAF4376}"/>
              </a:ext>
            </a:extLst>
          </p:cNvPr>
          <p:cNvSpPr/>
          <p:nvPr userDrawn="1"/>
        </p:nvSpPr>
        <p:spPr>
          <a:xfrm>
            <a:off x="0" y="6211614"/>
            <a:ext cx="12192000" cy="646386"/>
          </a:xfrm>
          <a:prstGeom prst="rect">
            <a:avLst/>
          </a:prstGeom>
          <a:solidFill>
            <a:srgbClr val="188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EE3EAE9-0912-F943-A3AB-CEB0CCDF3AA6}"/>
              </a:ext>
            </a:extLst>
          </p:cNvPr>
          <p:cNvSpPr/>
          <p:nvPr userDrawn="1"/>
        </p:nvSpPr>
        <p:spPr>
          <a:xfrm>
            <a:off x="3838501" y="1458482"/>
            <a:ext cx="4630914" cy="1477328"/>
          </a:xfrm>
          <a:prstGeom prst="rect">
            <a:avLst/>
          </a:prstGeom>
        </p:spPr>
        <p:txBody>
          <a:bodyPr wrap="square">
            <a:spAutoFit/>
          </a:bodyPr>
          <a:lstStyle/>
          <a:p>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ôl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Prifysgol</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Swydd</a:t>
            </a:r>
            <a:r>
              <a:rPr lang="en-GB" b="1" dirty="0">
                <a:solidFill>
                  <a:srgbClr val="FFFFFF"/>
                </a:solidFill>
                <a:effectLst/>
                <a:latin typeface="FUTURA MEDIUM" panose="020B0602020204020303" pitchFamily="34" charset="-79"/>
                <a:cs typeface="FUTURA MEDIUM" panose="020B0602020204020303" pitchFamily="34" charset="-79"/>
              </a:rPr>
              <a:t> Hertford, </a:t>
            </a:r>
            <a:r>
              <a:rPr lang="en-GB" b="1" dirty="0" err="1">
                <a:solidFill>
                  <a:srgbClr val="FFFFFF"/>
                </a:solidFill>
                <a:effectLst/>
                <a:latin typeface="FUTURA MEDIUM" panose="020B0602020204020303" pitchFamily="34" charset="-79"/>
                <a:cs typeface="FUTURA MEDIUM" panose="020B0602020204020303" pitchFamily="34" charset="-79"/>
              </a:rPr>
              <a:t>mae</a:t>
            </a:r>
            <a:r>
              <a:rPr lang="en-GB" b="1" dirty="0">
                <a:solidFill>
                  <a:srgbClr val="FFFFFF"/>
                </a:solidFill>
                <a:effectLst/>
                <a:latin typeface="FUTURA MEDIUM" panose="020B0602020204020303" pitchFamily="34" charset="-79"/>
                <a:cs typeface="FUTURA MEDIUM" panose="020B0602020204020303" pitchFamily="34" charset="-79"/>
              </a:rPr>
              <a:t> 9.6% </a:t>
            </a:r>
            <a:br>
              <a:rPr lang="en-GB" b="1" dirty="0">
                <a:solidFill>
                  <a:srgbClr val="FFFFFF"/>
                </a:solidFill>
                <a:effectLst/>
                <a:latin typeface="FUTURA MEDIUM" panose="020B0602020204020303" pitchFamily="34" charset="-79"/>
                <a:cs typeface="FUTURA MEDIUM" panose="020B0602020204020303" pitchFamily="34" charset="-79"/>
              </a:rPr>
            </a:br>
            <a:r>
              <a:rPr lang="en-GB" b="1" dirty="0" err="1">
                <a:solidFill>
                  <a:srgbClr val="FFFFFF"/>
                </a:solidFill>
                <a:effectLst/>
                <a:latin typeface="FUTURA MEDIUM" panose="020B0602020204020303" pitchFamily="34" charset="-79"/>
                <a:cs typeface="FUTURA MEDIUM" panose="020B0602020204020303" pitchFamily="34" charset="-79"/>
              </a:rPr>
              <a:t>o’r</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boblogaeth</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oedolion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y </a:t>
            </a:r>
            <a:r>
              <a:rPr lang="en-GB" b="1" dirty="0" err="1">
                <a:solidFill>
                  <a:srgbClr val="FFFFFF"/>
                </a:solidFill>
                <a:effectLst/>
                <a:latin typeface="FUTURA MEDIUM" panose="020B0602020204020303" pitchFamily="34" charset="-79"/>
                <a:cs typeface="FUTURA MEDIUM" panose="020B0602020204020303" pitchFamily="34" charset="-79"/>
              </a:rPr>
              <a:t>Deyrnas</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Unedig</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wedi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gweithio</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yr</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economi</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gìg</a:t>
            </a:r>
            <a:r>
              <a:rPr lang="en-GB" b="1" dirty="0">
                <a:solidFill>
                  <a:srgbClr val="FFFFFF"/>
                </a:solidFill>
                <a:effectLst/>
                <a:latin typeface="FUTURA MEDIUM" panose="020B0602020204020303" pitchFamily="34" charset="-79"/>
                <a:cs typeface="FUTURA MEDIUM" panose="020B0602020204020303" pitchFamily="34" charset="-79"/>
              </a:rPr>
              <a:t> – </a:t>
            </a:r>
            <a:r>
              <a:rPr lang="en-GB" b="1" dirty="0" err="1">
                <a:solidFill>
                  <a:srgbClr val="FFFFFF"/>
                </a:solidFill>
                <a:effectLst/>
                <a:latin typeface="FUTURA MEDIUM" panose="020B0602020204020303" pitchFamily="34" charset="-79"/>
                <a:cs typeface="FUTURA MEDIUM" panose="020B0602020204020303" pitchFamily="34" charset="-79"/>
              </a:rPr>
              <a:t>mae</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hynny’n</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gyfystyr</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â</a:t>
            </a:r>
            <a:r>
              <a:rPr lang="en-GB" b="1" dirty="0">
                <a:solidFill>
                  <a:srgbClr val="FFFFFF"/>
                </a:solidFill>
                <a:effectLst/>
                <a:latin typeface="FUTURA MEDIUM" panose="020B0602020204020303" pitchFamily="34" charset="-79"/>
                <a:cs typeface="FUTURA MEDIUM" panose="020B0602020204020303" pitchFamily="34" charset="-79"/>
              </a:rPr>
              <a:t> </a:t>
            </a:r>
            <a:r>
              <a:rPr lang="en-GB" b="1" dirty="0" err="1">
                <a:solidFill>
                  <a:srgbClr val="FFFFFF"/>
                </a:solidFill>
                <a:effectLst/>
                <a:latin typeface="FUTURA MEDIUM" panose="020B0602020204020303" pitchFamily="34" charset="-79"/>
                <a:cs typeface="FUTURA MEDIUM" panose="020B0602020204020303" pitchFamily="34" charset="-79"/>
              </a:rPr>
              <a:t>bron</a:t>
            </a:r>
            <a:r>
              <a:rPr lang="en-GB" b="1" dirty="0">
                <a:solidFill>
                  <a:srgbClr val="FFFFFF"/>
                </a:solidFill>
                <a:effectLst/>
                <a:latin typeface="FUTURA MEDIUM" panose="020B0602020204020303" pitchFamily="34" charset="-79"/>
                <a:cs typeface="FUTURA MEDIUM" panose="020B0602020204020303" pitchFamily="34" charset="-79"/>
              </a:rPr>
              <a:t> 5 </a:t>
            </a:r>
            <a:r>
              <a:rPr lang="en-GB" b="1" dirty="0" err="1">
                <a:solidFill>
                  <a:srgbClr val="FFFFFF"/>
                </a:solidFill>
                <a:effectLst/>
                <a:latin typeface="FUTURA MEDIUM" panose="020B0602020204020303" pitchFamily="34" charset="-79"/>
                <a:cs typeface="FUTURA MEDIUM" panose="020B0602020204020303" pitchFamily="34" charset="-79"/>
              </a:rPr>
              <a:t>miliwn</a:t>
            </a:r>
            <a:r>
              <a:rPr lang="en-GB" b="1" dirty="0">
                <a:solidFill>
                  <a:srgbClr val="FFFFFF"/>
                </a:solidFill>
                <a:effectLst/>
                <a:latin typeface="FUTURA MEDIUM" panose="020B0602020204020303" pitchFamily="34" charset="-79"/>
                <a:cs typeface="FUTURA MEDIUM" panose="020B0602020204020303" pitchFamily="34" charset="-79"/>
              </a:rPr>
              <a:t> o </a:t>
            </a:r>
            <a:r>
              <a:rPr lang="en-GB" b="1" dirty="0" err="1">
                <a:solidFill>
                  <a:srgbClr val="FFFFFF"/>
                </a:solidFill>
                <a:effectLst/>
                <a:latin typeface="FUTURA MEDIUM" panose="020B0602020204020303" pitchFamily="34" charset="-79"/>
                <a:cs typeface="FUTURA MEDIUM" panose="020B0602020204020303" pitchFamily="34" charset="-79"/>
              </a:rPr>
              <a:t>bobl</a:t>
            </a:r>
            <a:r>
              <a:rPr lang="en-GB" b="1" dirty="0">
                <a:solidFill>
                  <a:srgbClr val="FFFFFF"/>
                </a:solidFill>
                <a:effectLst/>
                <a:latin typeface="FUTURA MEDIUM" panose="020B0602020204020303" pitchFamily="34" charset="-79"/>
                <a:cs typeface="FUTURA MEDIUM" panose="020B0602020204020303" pitchFamily="34" charset="-79"/>
              </a:rPr>
              <a:t>.</a:t>
            </a:r>
          </a:p>
        </p:txBody>
      </p:sp>
      <p:pic>
        <p:nvPicPr>
          <p:cNvPr id="16" name="Picture 15">
            <a:extLst>
              <a:ext uri="{FF2B5EF4-FFF2-40B4-BE49-F238E27FC236}">
                <a16:creationId xmlns:a16="http://schemas.microsoft.com/office/drawing/2014/main" id="{E8271256-E12D-1340-A964-604CCA048FBD}"/>
              </a:ext>
            </a:extLst>
          </p:cNvPr>
          <p:cNvPicPr>
            <a:picLocks noChangeAspect="1"/>
          </p:cNvPicPr>
          <p:nvPr userDrawn="1"/>
        </p:nvPicPr>
        <p:blipFill>
          <a:blip r:embed="rId2"/>
          <a:stretch>
            <a:fillRect/>
          </a:stretch>
        </p:blipFill>
        <p:spPr>
          <a:xfrm>
            <a:off x="3848440" y="608228"/>
            <a:ext cx="620573" cy="615762"/>
          </a:xfrm>
          <a:prstGeom prst="rect">
            <a:avLst/>
          </a:prstGeom>
        </p:spPr>
      </p:pic>
      <p:sp>
        <p:nvSpPr>
          <p:cNvPr id="13" name="TextBox 12">
            <a:extLst>
              <a:ext uri="{FF2B5EF4-FFF2-40B4-BE49-F238E27FC236}">
                <a16:creationId xmlns:a16="http://schemas.microsoft.com/office/drawing/2014/main" id="{05F44828-4EE6-AD41-A9C1-33C38C0AF7D9}"/>
              </a:ext>
            </a:extLst>
          </p:cNvPr>
          <p:cNvSpPr txBox="1"/>
          <p:nvPr userDrawn="1"/>
        </p:nvSpPr>
        <p:spPr>
          <a:xfrm>
            <a:off x="3120272" y="6289627"/>
            <a:ext cx="93943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alpha val="39000"/>
                  </a:schemeClr>
                </a:solidFill>
                <a:latin typeface="Futura" panose="020B0602020204020303" pitchFamily="34" charset="-79"/>
                <a:cs typeface="Futura" panose="020B0602020204020303" pitchFamily="34" charset="-79"/>
              </a:rPr>
              <a:t>SYMUD YMLAEN O’R YSGOL </a:t>
            </a:r>
            <a:r>
              <a:rPr lang="en-GB" sz="2400" b="0" i="0" dirty="0">
                <a:solidFill>
                  <a:schemeClr val="bg1">
                    <a:alpha val="39000"/>
                  </a:schemeClr>
                </a:solidFill>
                <a:latin typeface="Futura Medium" panose="020B0602020204020303" pitchFamily="34" charset="-79"/>
                <a:cs typeface="Futura Medium" panose="020B0602020204020303" pitchFamily="34" charset="-79"/>
              </a:rPr>
              <a:t>CAMAU NESAF: CYFLOGAETH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0" i="0" dirty="0">
              <a:solidFill>
                <a:schemeClr val="bg1">
                  <a:alpha val="39000"/>
                </a:schemeClr>
              </a:solidFill>
              <a:latin typeface="Futura Medium" panose="020B0602020204020303" pitchFamily="34" charset="-79"/>
              <a:cs typeface="Futura Medium" panose="020B0602020204020303" pitchFamily="34"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b="1" dirty="0">
              <a:solidFill>
                <a:schemeClr val="bg1">
                  <a:alpha val="39000"/>
                </a:schemeClr>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50434767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10/4/2021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863" r:id="rId3"/>
    <p:sldLayoutId id="2147483751" r:id="rId4"/>
    <p:sldLayoutId id="2147483805" r:id="rId5"/>
    <p:sldLayoutId id="2147483806" r:id="rId6"/>
    <p:sldLayoutId id="2147483807" r:id="rId7"/>
    <p:sldLayoutId id="2147483808" r:id="rId8"/>
    <p:sldLayoutId id="2147483750" r:id="rId9"/>
    <p:sldLayoutId id="2147483809" r:id="rId10"/>
    <p:sldLayoutId id="2147483810" r:id="rId11"/>
    <p:sldLayoutId id="2147483812" r:id="rId12"/>
    <p:sldLayoutId id="2147483813" r:id="rId13"/>
    <p:sldLayoutId id="2147483820" r:id="rId14"/>
    <p:sldLayoutId id="2147483864" r:id="rId15"/>
    <p:sldLayoutId id="2147483814" r:id="rId16"/>
    <p:sldLayoutId id="2147483815" r:id="rId17"/>
    <p:sldLayoutId id="2147483816" r:id="rId18"/>
    <p:sldLayoutId id="2147483761" r:id="rId19"/>
    <p:sldLayoutId id="2147483817" r:id="rId20"/>
    <p:sldLayoutId id="2147483818" r:id="rId21"/>
    <p:sldLayoutId id="2147483819"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 id="2147483842" r:id="rId44"/>
    <p:sldLayoutId id="2147483843" r:id="rId45"/>
    <p:sldLayoutId id="2147483844" r:id="rId46"/>
    <p:sldLayoutId id="2147483845" r:id="rId47"/>
    <p:sldLayoutId id="2147483846" r:id="rId48"/>
    <p:sldLayoutId id="2147483847" r:id="rId49"/>
    <p:sldLayoutId id="2147483848" r:id="rId50"/>
    <p:sldLayoutId id="2147483849" r:id="rId51"/>
    <p:sldLayoutId id="2147483850" r:id="rId52"/>
    <p:sldLayoutId id="2147483851" r:id="rId53"/>
    <p:sldLayoutId id="2147483852" r:id="rId54"/>
    <p:sldLayoutId id="2147483853" r:id="rId55"/>
    <p:sldLayoutId id="2147483854" r:id="rId56"/>
    <p:sldLayoutId id="2147483855" r:id="rId57"/>
    <p:sldLayoutId id="2147483856" r:id="rId58"/>
    <p:sldLayoutId id="2147483857" r:id="rId59"/>
    <p:sldLayoutId id="2147483858" r:id="rId60"/>
    <p:sldLayoutId id="2147483798" r:id="rId61"/>
    <p:sldLayoutId id="2147483747" r:id="rId62"/>
    <p:sldLayoutId id="2147483859" r:id="rId63"/>
    <p:sldLayoutId id="2147483860" r:id="rId64"/>
    <p:sldLayoutId id="2147483861" r:id="rId65"/>
    <p:sldLayoutId id="2147483862"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8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ECB512-3282-6E4C-86F0-E878B2C934DB}"/>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BA1F72B8-081E-074C-B352-5C76903780F8}"/>
              </a:ext>
            </a:extLst>
          </p:cNvPr>
          <p:cNvCxnSpPr>
            <a:cxnSpLocks/>
          </p:cNvCxnSpPr>
          <p:nvPr/>
        </p:nvCxnSpPr>
        <p:spPr>
          <a:xfrm>
            <a:off x="1190259" y="894051"/>
            <a:ext cx="2420207"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15FD6DE-A87C-244D-808C-65A5DAD39495}"/>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17FD4CAB-3503-5348-87F8-C5C8A02E5D4A}"/>
              </a:ext>
            </a:extLst>
          </p:cNvPr>
          <p:cNvSpPr/>
          <p:nvPr/>
        </p:nvSpPr>
        <p:spPr>
          <a:xfrm>
            <a:off x="522791" y="1209406"/>
            <a:ext cx="4575648" cy="2585323"/>
          </a:xfrm>
          <a:prstGeom prst="rect">
            <a:avLst/>
          </a:prstGeom>
        </p:spPr>
        <p:txBody>
          <a:bodyPr wrap="square">
            <a:spAutoFit/>
          </a:bodyPr>
          <a:lstStyle/>
          <a:p>
            <a:r>
              <a:rPr lang="en-GB" dirty="0">
                <a:solidFill>
                  <a:srgbClr val="002F3B"/>
                </a:solidFill>
                <a:latin typeface="Futura Medium" panose="020B0602020204020303" pitchFamily="34" charset="-79"/>
                <a:cs typeface="Futura Medium" panose="020B0602020204020303" pitchFamily="34" charset="-79"/>
              </a:rPr>
              <a:t>1. Faint </a:t>
            </a:r>
            <a:r>
              <a:rPr lang="en-GB" dirty="0" err="1">
                <a:solidFill>
                  <a:srgbClr val="002F3B"/>
                </a:solidFill>
                <a:latin typeface="Futura Medium" panose="020B0602020204020303" pitchFamily="34" charset="-79"/>
                <a:cs typeface="Futura Medium" panose="020B0602020204020303" pitchFamily="34" charset="-79"/>
              </a:rPr>
              <a:t>byddai</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rhywun</a:t>
            </a:r>
            <a:r>
              <a:rPr lang="en-GB" dirty="0">
                <a:solidFill>
                  <a:srgbClr val="002F3B"/>
                </a:solidFill>
                <a:latin typeface="Futura Medium" panose="020B0602020204020303" pitchFamily="34" charset="-79"/>
                <a:cs typeface="Futura Medium" panose="020B0602020204020303" pitchFamily="34" charset="-79"/>
              </a:rPr>
              <a:t> 19 </a:t>
            </a:r>
            <a:r>
              <a:rPr lang="en-GB" dirty="0" err="1">
                <a:solidFill>
                  <a:srgbClr val="002F3B"/>
                </a:solidFill>
                <a:latin typeface="Futura Medium" panose="020B0602020204020303" pitchFamily="34" charset="-79"/>
                <a:cs typeface="Futura Medium" panose="020B0602020204020303" pitchFamily="34" charset="-79"/>
              </a:rPr>
              <a:t>oed</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ar</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yr</a:t>
            </a:r>
            <a:r>
              <a:rPr lang="en-GB" dirty="0">
                <a:solidFill>
                  <a:srgbClr val="002F3B"/>
                </a:solidFill>
                <a:latin typeface="Futura Medium" panose="020B0602020204020303" pitchFamily="34" charset="-79"/>
                <a:cs typeface="Futura Medium" panose="020B0602020204020303" pitchFamily="34" charset="-79"/>
              </a:rPr>
              <a:t>  </a:t>
            </a:r>
          </a:p>
          <a:p>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Isafswm</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Cyflog</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Cenedlaethol</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yn</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ei</a:t>
            </a:r>
            <a:r>
              <a:rPr lang="en-GB" dirty="0">
                <a:solidFill>
                  <a:srgbClr val="002F3B"/>
                </a:solidFill>
                <a:latin typeface="Futura Medium" panose="020B0602020204020303" pitchFamily="34" charset="-79"/>
                <a:cs typeface="Futura Medium" panose="020B0602020204020303" pitchFamily="34" charset="-79"/>
              </a:rPr>
              <a:t>  </a:t>
            </a:r>
          </a:p>
          <a:p>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ennill</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dros</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wythnos</a:t>
            </a:r>
            <a:r>
              <a:rPr lang="en-GB" dirty="0">
                <a:solidFill>
                  <a:srgbClr val="002F3B"/>
                </a:solidFill>
                <a:latin typeface="Futura Medium" panose="020B0602020204020303" pitchFamily="34" charset="-79"/>
                <a:cs typeface="Futura Medium" panose="020B0602020204020303" pitchFamily="34" charset="-79"/>
              </a:rPr>
              <a:t> 37.5 </a:t>
            </a:r>
            <a:r>
              <a:rPr lang="en-GB" dirty="0" err="1">
                <a:solidFill>
                  <a:srgbClr val="002F3B"/>
                </a:solidFill>
                <a:latin typeface="Futura Medium" panose="020B0602020204020303" pitchFamily="34" charset="-79"/>
                <a:cs typeface="Futura Medium" panose="020B0602020204020303" pitchFamily="34" charset="-79"/>
              </a:rPr>
              <a:t>awr</a:t>
            </a:r>
            <a:r>
              <a:rPr lang="en-GB" dirty="0">
                <a:solidFill>
                  <a:srgbClr val="002F3B"/>
                </a:solidFill>
                <a:latin typeface="Futura Medium" panose="020B0602020204020303" pitchFamily="34" charset="-79"/>
                <a:cs typeface="Futura Medium" panose="020B0602020204020303" pitchFamily="34" charset="-79"/>
              </a:rPr>
              <a:t>? Beth am  </a:t>
            </a:r>
          </a:p>
          <a:p>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rywun</a:t>
            </a:r>
            <a:r>
              <a:rPr lang="en-GB" dirty="0">
                <a:solidFill>
                  <a:srgbClr val="002F3B"/>
                </a:solidFill>
                <a:latin typeface="Futura Medium" panose="020B0602020204020303" pitchFamily="34" charset="-79"/>
                <a:cs typeface="Futura Medium" panose="020B0602020204020303" pitchFamily="34" charset="-79"/>
              </a:rPr>
              <a:t> 28 </a:t>
            </a:r>
            <a:r>
              <a:rPr lang="en-GB" dirty="0" err="1">
                <a:solidFill>
                  <a:srgbClr val="002F3B"/>
                </a:solidFill>
                <a:latin typeface="Futura Medium" panose="020B0602020204020303" pitchFamily="34" charset="-79"/>
                <a:cs typeface="Futura Medium" panose="020B0602020204020303" pitchFamily="34" charset="-79"/>
              </a:rPr>
              <a:t>oed</a:t>
            </a:r>
            <a:r>
              <a:rPr lang="en-GB" dirty="0">
                <a:solidFill>
                  <a:srgbClr val="002F3B"/>
                </a:solidFill>
                <a:latin typeface="Futura Medium" panose="020B0602020204020303" pitchFamily="34" charset="-79"/>
                <a:cs typeface="Futura Medium" panose="020B0602020204020303" pitchFamily="34" charset="-79"/>
              </a:rPr>
              <a:t>?</a:t>
            </a:r>
          </a:p>
          <a:p>
            <a:endParaRPr lang="en-GB" dirty="0">
              <a:solidFill>
                <a:srgbClr val="002F3B"/>
              </a:solidFill>
              <a:latin typeface="Futura Medium" panose="020B0602020204020303" pitchFamily="34" charset="-79"/>
              <a:cs typeface="Futura Medium" panose="020B0602020204020303" pitchFamily="34" charset="-79"/>
            </a:endParaRPr>
          </a:p>
          <a:p>
            <a:r>
              <a:rPr lang="en-GB" dirty="0">
                <a:solidFill>
                  <a:srgbClr val="002F3B"/>
                </a:solidFill>
                <a:latin typeface="Futura Medium" panose="020B0602020204020303" pitchFamily="34" charset="-79"/>
                <a:cs typeface="Futura Medium" panose="020B0602020204020303" pitchFamily="34" charset="-79"/>
              </a:rPr>
              <a:t>2. </a:t>
            </a:r>
            <a:r>
              <a:rPr lang="en-GB" dirty="0" err="1">
                <a:solidFill>
                  <a:srgbClr val="002F3B"/>
                </a:solidFill>
                <a:latin typeface="Futura Medium" panose="020B0602020204020303" pitchFamily="34" charset="-79"/>
                <a:cs typeface="Futura Medium" panose="020B0602020204020303" pitchFamily="34" charset="-79"/>
              </a:rPr>
              <a:t>Cyfrifwch</a:t>
            </a:r>
            <a:r>
              <a:rPr lang="en-GB" dirty="0">
                <a:solidFill>
                  <a:srgbClr val="002F3B"/>
                </a:solidFill>
                <a:latin typeface="Futura Medium" panose="020B0602020204020303" pitchFamily="34" charset="-79"/>
                <a:cs typeface="Futura Medium" panose="020B0602020204020303" pitchFamily="34" charset="-79"/>
              </a:rPr>
              <a:t> faint </a:t>
            </a:r>
            <a:r>
              <a:rPr lang="en-GB" dirty="0" err="1">
                <a:solidFill>
                  <a:srgbClr val="002F3B"/>
                </a:solidFill>
                <a:latin typeface="Futura Medium" panose="020B0602020204020303" pitchFamily="34" charset="-79"/>
                <a:cs typeface="Futura Medium" panose="020B0602020204020303" pitchFamily="34" charset="-79"/>
              </a:rPr>
              <a:t>byddai’r</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ddau</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unigolyn</a:t>
            </a:r>
            <a:r>
              <a:rPr lang="en-GB" dirty="0">
                <a:solidFill>
                  <a:srgbClr val="002F3B"/>
                </a:solidFill>
                <a:latin typeface="Futura Medium" panose="020B0602020204020303" pitchFamily="34" charset="-79"/>
                <a:cs typeface="Futura Medium" panose="020B0602020204020303" pitchFamily="34" charset="-79"/>
              </a:rPr>
              <a:t>  </a:t>
            </a:r>
          </a:p>
          <a:p>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uchod</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yn</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ei</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ennill</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mewn</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blwyddyn</a:t>
            </a:r>
            <a:r>
              <a:rPr lang="en-GB" dirty="0">
                <a:solidFill>
                  <a:srgbClr val="002F3B"/>
                </a:solidFill>
                <a:latin typeface="Futura Medium" panose="020B0602020204020303" pitchFamily="34" charset="-79"/>
                <a:cs typeface="Futura Medium" panose="020B0602020204020303" pitchFamily="34" charset="-79"/>
              </a:rPr>
              <a:t>  </a:t>
            </a:r>
          </a:p>
          <a:p>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awgrym</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mae</a:t>
            </a:r>
            <a:r>
              <a:rPr lang="en-GB" dirty="0">
                <a:solidFill>
                  <a:srgbClr val="002F3B"/>
                </a:solidFill>
                <a:latin typeface="Futura Medium" panose="020B0602020204020303" pitchFamily="34" charset="-79"/>
                <a:cs typeface="Futura Medium" panose="020B0602020204020303" pitchFamily="34" charset="-79"/>
              </a:rPr>
              <a:t> 52 </a:t>
            </a:r>
            <a:r>
              <a:rPr lang="en-GB" dirty="0" err="1">
                <a:solidFill>
                  <a:srgbClr val="002F3B"/>
                </a:solidFill>
                <a:latin typeface="Futura Medium" panose="020B0602020204020303" pitchFamily="34" charset="-79"/>
                <a:cs typeface="Futura Medium" panose="020B0602020204020303" pitchFamily="34" charset="-79"/>
              </a:rPr>
              <a:t>wythnos</a:t>
            </a:r>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mewn</a:t>
            </a:r>
            <a:r>
              <a:rPr lang="en-GB" dirty="0">
                <a:solidFill>
                  <a:srgbClr val="002F3B"/>
                </a:solidFill>
                <a:latin typeface="Futura Medium" panose="020B0602020204020303" pitchFamily="34" charset="-79"/>
                <a:cs typeface="Futura Medium" panose="020B0602020204020303" pitchFamily="34" charset="-79"/>
              </a:rPr>
              <a:t>  </a:t>
            </a:r>
          </a:p>
          <a:p>
            <a:r>
              <a:rPr lang="en-GB" dirty="0">
                <a:solidFill>
                  <a:srgbClr val="002F3B"/>
                </a:solidFill>
                <a:latin typeface="Futura Medium" panose="020B0602020204020303" pitchFamily="34" charset="-79"/>
                <a:cs typeface="Futura Medium" panose="020B0602020204020303" pitchFamily="34" charset="-79"/>
              </a:rPr>
              <a:t>    </a:t>
            </a:r>
            <a:r>
              <a:rPr lang="en-GB" dirty="0" err="1">
                <a:solidFill>
                  <a:srgbClr val="002F3B"/>
                </a:solidFill>
                <a:latin typeface="Futura Medium" panose="020B0602020204020303" pitchFamily="34" charset="-79"/>
                <a:cs typeface="Futura Medium" panose="020B0602020204020303" pitchFamily="34" charset="-79"/>
              </a:rPr>
              <a:t>blwyddyn</a:t>
            </a:r>
            <a:r>
              <a:rPr lang="en-GB" dirty="0">
                <a:solidFill>
                  <a:srgbClr val="002F3B"/>
                </a:solidFill>
                <a:latin typeface="Futura Medium" panose="020B0602020204020303" pitchFamily="34" charset="-79"/>
                <a:cs typeface="Futura Medium" panose="020B0602020204020303" pitchFamily="34" charset="-79"/>
              </a:rPr>
              <a:t>).</a:t>
            </a:r>
          </a:p>
        </p:txBody>
      </p:sp>
    </p:spTree>
    <p:extLst>
      <p:ext uri="{BB962C8B-B14F-4D97-AF65-F5344CB8AC3E}">
        <p14:creationId xmlns:p14="http://schemas.microsoft.com/office/powerpoint/2010/main" val="378264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707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13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C2057E-B01E-4C48-9C5A-A2D6DCD4E70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919ED41F-A1D9-F441-B803-3560BFE138AB}"/>
              </a:ext>
            </a:extLst>
          </p:cNvPr>
          <p:cNvCxnSpPr>
            <a:cxnSpLocks/>
          </p:cNvCxnSpPr>
          <p:nvPr/>
        </p:nvCxnSpPr>
        <p:spPr>
          <a:xfrm>
            <a:off x="1190259" y="894051"/>
            <a:ext cx="243906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DF8D386-8A03-B04E-8B3B-8626DC1A58C2}"/>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DFC0B6B-1062-8A4A-AC84-99ED0749CBBF}"/>
              </a:ext>
            </a:extLst>
          </p:cNvPr>
          <p:cNvSpPr/>
          <p:nvPr/>
        </p:nvSpPr>
        <p:spPr>
          <a:xfrm>
            <a:off x="522791" y="1203265"/>
            <a:ext cx="5400931" cy="230832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1. </a:t>
            </a:r>
            <a:r>
              <a:rPr lang="en-GB" dirty="0" err="1">
                <a:solidFill>
                  <a:srgbClr val="00303C"/>
                </a:solidFill>
                <a:latin typeface="Futura Medium" panose="020B0602020204020303" pitchFamily="34" charset="-79"/>
                <a:cs typeface="Futura Medium" panose="020B0602020204020303" pitchFamily="34" charset="-79"/>
              </a:rPr>
              <a:t>Petai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prifysgol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Nghymru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codi’r</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uchafswm</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ffi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dysgu</a:t>
            </a:r>
            <a:r>
              <a:rPr lang="en-GB" dirty="0">
                <a:solidFill>
                  <a:srgbClr val="00303C"/>
                </a:solidFill>
                <a:latin typeface="Futura Medium" panose="020B0602020204020303" pitchFamily="34" charset="-79"/>
                <a:cs typeface="Futura Medium" panose="020B0602020204020303" pitchFamily="34" charset="-79"/>
              </a:rPr>
              <a:t> am </a:t>
            </a:r>
            <a:r>
              <a:rPr lang="en-GB" dirty="0" err="1">
                <a:solidFill>
                  <a:srgbClr val="00303C"/>
                </a:solidFill>
                <a:latin typeface="Futura Medium" panose="020B0602020204020303" pitchFamily="34" charset="-79"/>
                <a:cs typeface="Futura Medium" panose="020B0602020204020303" pitchFamily="34" charset="-79"/>
              </a:rPr>
              <a:t>radd</a:t>
            </a:r>
            <a:r>
              <a:rPr lang="en-GB" dirty="0">
                <a:solidFill>
                  <a:srgbClr val="00303C"/>
                </a:solidFill>
                <a:latin typeface="Futura Medium" panose="020B0602020204020303" pitchFamily="34" charset="-79"/>
                <a:cs typeface="Futura Medium" panose="020B0602020204020303" pitchFamily="34" charset="-79"/>
              </a:rPr>
              <a:t> 3 </a:t>
            </a:r>
            <a:r>
              <a:rPr lang="en-GB" dirty="0" err="1">
                <a:solidFill>
                  <a:srgbClr val="00303C"/>
                </a:solidFill>
                <a:latin typeface="Futura Medium" panose="020B0602020204020303" pitchFamily="34" charset="-79"/>
                <a:cs typeface="Futura Medium" panose="020B0602020204020303" pitchFamily="34" charset="-79"/>
              </a:rPr>
              <a:t>blynedd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beth</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fyddai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cyfanswm</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ffi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dysgu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seiliedig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flwyddyn</a:t>
            </a:r>
            <a:r>
              <a:rPr lang="en-GB" dirty="0">
                <a:solidFill>
                  <a:srgbClr val="00303C"/>
                </a:solidFill>
                <a:latin typeface="Futura Medium" panose="020B0602020204020303" pitchFamily="34" charset="-79"/>
                <a:cs typeface="Futura Medium" panose="020B0602020204020303" pitchFamily="34" charset="-79"/>
              </a:rPr>
              <a:t> 2021/22?</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2. Mae </a:t>
            </a:r>
            <a:r>
              <a:rPr lang="en-GB" dirty="0" err="1">
                <a:solidFill>
                  <a:srgbClr val="00303C"/>
                </a:solidFill>
                <a:latin typeface="Futura Medium" panose="020B0602020204020303" pitchFamily="34" charset="-79"/>
                <a:cs typeface="Futura Medium" panose="020B0602020204020303" pitchFamily="34" charset="-79"/>
              </a:rPr>
              <a:t>blwyddyn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brifysgol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gyfartalog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wedi’i</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seilio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40 </a:t>
            </a:r>
            <a:r>
              <a:rPr lang="en-GB" dirty="0" err="1">
                <a:solidFill>
                  <a:srgbClr val="00303C"/>
                </a:solidFill>
                <a:latin typeface="Futura Medium" panose="020B0602020204020303" pitchFamily="34" charset="-79"/>
                <a:cs typeface="Futura Medium" panose="020B0602020204020303" pitchFamily="34" charset="-79"/>
              </a:rPr>
              <a:t>wythnos</a:t>
            </a:r>
            <a:r>
              <a:rPr lang="en-GB" dirty="0">
                <a:solidFill>
                  <a:srgbClr val="00303C"/>
                </a:solidFill>
                <a:latin typeface="Futura Medium" panose="020B0602020204020303" pitchFamily="34" charset="-79"/>
                <a:cs typeface="Futura Medium" panose="020B0602020204020303" pitchFamily="34" charset="-79"/>
              </a:rPr>
              <a:t>. Faint </a:t>
            </a:r>
            <a:r>
              <a:rPr lang="en-GB" dirty="0" err="1">
                <a:solidFill>
                  <a:srgbClr val="00303C"/>
                </a:solidFill>
                <a:latin typeface="Futura Medium" panose="020B0602020204020303" pitchFamily="34" charset="-79"/>
                <a:cs typeface="Futura Medium" panose="020B0602020204020303" pitchFamily="34" charset="-79"/>
              </a:rPr>
              <a:t>yw</a:t>
            </a:r>
            <a:r>
              <a:rPr lang="en-GB" dirty="0">
                <a:solidFill>
                  <a:srgbClr val="00303C"/>
                </a:solidFill>
                <a:latin typeface="Futura Medium" panose="020B0602020204020303" pitchFamily="34" charset="-79"/>
                <a:cs typeface="Futura Medium" panose="020B0602020204020303" pitchFamily="34" charset="-79"/>
              </a:rPr>
              <a:t> cost </a:t>
            </a:r>
            <a:r>
              <a:rPr lang="en-GB" dirty="0" err="1">
                <a:solidFill>
                  <a:srgbClr val="00303C"/>
                </a:solidFill>
                <a:latin typeface="Futura Medium" panose="020B0602020204020303" pitchFamily="34" charset="-79"/>
                <a:cs typeface="Futura Medium" panose="020B0602020204020303" pitchFamily="34" charset="-79"/>
              </a:rPr>
              <a:t>byw</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gyfartaledd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gyfer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gradd</a:t>
            </a:r>
            <a:r>
              <a:rPr lang="en-GB" dirty="0">
                <a:solidFill>
                  <a:srgbClr val="00303C"/>
                </a:solidFill>
                <a:latin typeface="Futura Medium" panose="020B0602020204020303" pitchFamily="34" charset="-79"/>
                <a:cs typeface="Futura Medium" panose="020B0602020204020303" pitchFamily="34" charset="-79"/>
              </a:rPr>
              <a:t> 3 </a:t>
            </a:r>
            <a:r>
              <a:rPr lang="en-GB" dirty="0" err="1">
                <a:solidFill>
                  <a:srgbClr val="00303C"/>
                </a:solidFill>
                <a:latin typeface="Futura Medium" panose="020B0602020204020303" pitchFamily="34" charset="-79"/>
                <a:cs typeface="Futura Medium" panose="020B0602020204020303" pitchFamily="34" charset="-79"/>
              </a:rPr>
              <a:t>blynedd</a:t>
            </a:r>
            <a:r>
              <a:rPr lang="en-GB" dirty="0">
                <a:solidFill>
                  <a:srgbClr val="00303C"/>
                </a:solidFill>
                <a:latin typeface="Futura Medium" panose="020B0602020204020303" pitchFamily="34" charset="-79"/>
                <a:cs typeface="Futura Medium" panose="020B0602020204020303" pitchFamily="34" charset="-79"/>
              </a:rPr>
              <a:t>?</a:t>
            </a:r>
          </a:p>
        </p:txBody>
      </p:sp>
    </p:spTree>
    <p:extLst>
      <p:ext uri="{BB962C8B-B14F-4D97-AF65-F5344CB8AC3E}">
        <p14:creationId xmlns:p14="http://schemas.microsoft.com/office/powerpoint/2010/main" val="209671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69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105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57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59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763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93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49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472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737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34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94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1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855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47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31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9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455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0193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804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43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220D6-FE44-3B4F-95EA-2A40D965F9F8}"/>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4FDF8A4D-13BC-9948-88ED-E6C6103A06CF}"/>
              </a:ext>
            </a:extLst>
          </p:cNvPr>
          <p:cNvCxnSpPr>
            <a:cxnSpLocks/>
          </p:cNvCxnSpPr>
          <p:nvPr/>
        </p:nvCxnSpPr>
        <p:spPr>
          <a:xfrm>
            <a:off x="1190259" y="894051"/>
            <a:ext cx="24107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D9094C2-3331-4D46-9DFB-7163BC59CB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4135177-F662-EA42-A857-0194441ACB41}"/>
              </a:ext>
            </a:extLst>
          </p:cNvPr>
          <p:cNvSpPr/>
          <p:nvPr/>
        </p:nvSpPr>
        <p:spPr>
          <a:xfrm>
            <a:off x="522791" y="1203265"/>
            <a:ext cx="6096000" cy="2585323"/>
          </a:xfrm>
          <a:prstGeom prst="rect">
            <a:avLst/>
          </a:prstGeom>
        </p:spPr>
        <p:txBody>
          <a:bodyPr>
            <a:spAutoFit/>
          </a:bodyPr>
          <a:lstStyle/>
          <a:p>
            <a:r>
              <a:rPr lang="en-GB" dirty="0" err="1">
                <a:solidFill>
                  <a:srgbClr val="00303C"/>
                </a:solidFill>
                <a:latin typeface="Futura" panose="020B0602020204020303" pitchFamily="34" charset="-79"/>
                <a:cs typeface="Futura" panose="020B0602020204020303" pitchFamily="34" charset="-79"/>
              </a:rPr>
              <a:t>Cyfrifwch</a:t>
            </a:r>
            <a:r>
              <a:rPr lang="en-GB" dirty="0">
                <a:solidFill>
                  <a:srgbClr val="00303C"/>
                </a:solidFill>
                <a:latin typeface="Futura" panose="020B0602020204020303" pitchFamily="34" charset="-79"/>
                <a:cs typeface="Futura" panose="020B0602020204020303" pitchFamily="34" charset="-79"/>
              </a:rPr>
              <a:t> faint o </a:t>
            </a:r>
            <a:r>
              <a:rPr lang="en-GB" dirty="0" err="1">
                <a:solidFill>
                  <a:srgbClr val="00303C"/>
                </a:solidFill>
                <a:latin typeface="Futura" panose="020B0602020204020303" pitchFamily="34" charset="-79"/>
                <a:cs typeface="Futura" panose="020B0602020204020303" pitchFamily="34" charset="-79"/>
              </a:rPr>
              <a:t>dreth</a:t>
            </a:r>
            <a:r>
              <a:rPr lang="en-GB" dirty="0">
                <a:solidFill>
                  <a:srgbClr val="00303C"/>
                </a:solidFill>
                <a:latin typeface="Futura" panose="020B0602020204020303" pitchFamily="34" charset="-79"/>
                <a:cs typeface="Futura" panose="020B0602020204020303" pitchFamily="34" charset="-79"/>
              </a:rPr>
              <a:t> y </a:t>
            </a:r>
            <a:r>
              <a:rPr lang="en-GB" dirty="0" err="1">
                <a:solidFill>
                  <a:srgbClr val="00303C"/>
                </a:solidFill>
                <a:latin typeface="Futura" panose="020B0602020204020303" pitchFamily="34" charset="-79"/>
                <a:cs typeface="Futura" panose="020B0602020204020303" pitchFamily="34" charset="-79"/>
              </a:rPr>
              <a:t>byddai’r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canlynol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thalu</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latin typeface="Futura" panose="020B0602020204020303" pitchFamily="34" charset="-79"/>
              <a:cs typeface="Futura" panose="020B0602020204020303" pitchFamily="34" charset="-79"/>
            </a:endParaRPr>
          </a:p>
          <a:p>
            <a:r>
              <a:rPr lang="en-GB" dirty="0">
                <a:solidFill>
                  <a:srgbClr val="00303C"/>
                </a:solidFill>
                <a:latin typeface="Futura" panose="020B0602020204020303" pitchFamily="34" charset="-79"/>
                <a:cs typeface="Futura" panose="020B0602020204020303" pitchFamily="34" charset="-79"/>
              </a:rPr>
              <a:t>1. </a:t>
            </a:r>
            <a:r>
              <a:rPr lang="en-GB" dirty="0" err="1">
                <a:solidFill>
                  <a:srgbClr val="00303C"/>
                </a:solidFill>
                <a:latin typeface="Futura" panose="020B0602020204020303" pitchFamily="34" charset="-79"/>
                <a:cs typeface="Futura" panose="020B0602020204020303" pitchFamily="34" charset="-79"/>
              </a:rPr>
              <a:t>Llyfrgellydd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rhan-amser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sy’n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ennill</a:t>
            </a:r>
            <a:r>
              <a:rPr lang="en-GB" dirty="0">
                <a:solidFill>
                  <a:srgbClr val="00303C"/>
                </a:solidFill>
                <a:latin typeface="Futura" panose="020B0602020204020303" pitchFamily="34" charset="-79"/>
                <a:cs typeface="Futura" panose="020B0602020204020303" pitchFamily="34" charset="-79"/>
              </a:rPr>
              <a:t> £11,000 y  </a:t>
            </a:r>
          </a:p>
          <a:p>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flwyddyn</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latin typeface="Futura" panose="020B0602020204020303" pitchFamily="34" charset="-79"/>
              <a:cs typeface="Futura" panose="020B0602020204020303" pitchFamily="34" charset="-79"/>
            </a:endParaRPr>
          </a:p>
          <a:p>
            <a:r>
              <a:rPr lang="en-GB" dirty="0">
                <a:solidFill>
                  <a:srgbClr val="00303C"/>
                </a:solidFill>
                <a:latin typeface="Futura" panose="020B0602020204020303" pitchFamily="34" charset="-79"/>
                <a:cs typeface="Futura" panose="020B0602020204020303" pitchFamily="34" charset="-79"/>
              </a:rPr>
              <a:t>2. </a:t>
            </a:r>
            <a:r>
              <a:rPr lang="en-GB" dirty="0" err="1">
                <a:solidFill>
                  <a:srgbClr val="00303C"/>
                </a:solidFill>
                <a:latin typeface="Futura" panose="020B0602020204020303" pitchFamily="34" charset="-79"/>
                <a:cs typeface="Futura" panose="020B0602020204020303" pitchFamily="34" charset="-79"/>
              </a:rPr>
              <a:t>Peiriannydd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sy’n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ennill</a:t>
            </a:r>
            <a:r>
              <a:rPr lang="en-GB" dirty="0">
                <a:solidFill>
                  <a:srgbClr val="00303C"/>
                </a:solidFill>
                <a:latin typeface="Futura" panose="020B0602020204020303" pitchFamily="34" charset="-79"/>
                <a:cs typeface="Futura" panose="020B0602020204020303" pitchFamily="34" charset="-79"/>
              </a:rPr>
              <a:t> £55,000 y </a:t>
            </a:r>
            <a:r>
              <a:rPr lang="en-GB" dirty="0" err="1">
                <a:solidFill>
                  <a:srgbClr val="00303C"/>
                </a:solidFill>
                <a:latin typeface="Futura" panose="020B0602020204020303" pitchFamily="34" charset="-79"/>
                <a:cs typeface="Futura" panose="020B0602020204020303" pitchFamily="34" charset="-79"/>
              </a:rPr>
              <a:t>flwyddyn</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latin typeface="Futura" panose="020B0602020204020303" pitchFamily="34" charset="-79"/>
              <a:cs typeface="Futura" panose="020B0602020204020303" pitchFamily="34" charset="-79"/>
            </a:endParaRPr>
          </a:p>
          <a:p>
            <a:r>
              <a:rPr lang="en-GB" dirty="0">
                <a:solidFill>
                  <a:srgbClr val="00303C"/>
                </a:solidFill>
                <a:latin typeface="Futura" panose="020B0602020204020303" pitchFamily="34" charset="-79"/>
                <a:cs typeface="Futura" panose="020B0602020204020303" pitchFamily="34" charset="-79"/>
              </a:rPr>
              <a:t>3. </a:t>
            </a:r>
            <a:r>
              <a:rPr lang="en-GB" dirty="0" err="1">
                <a:solidFill>
                  <a:srgbClr val="00303C"/>
                </a:solidFill>
                <a:latin typeface="Futura" panose="020B0602020204020303" pitchFamily="34" charset="-79"/>
                <a:cs typeface="Futura" panose="020B0602020204020303" pitchFamily="34" charset="-79"/>
              </a:rPr>
              <a:t>Plymiwr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proffesiynol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sy’n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ennill</a:t>
            </a:r>
            <a:r>
              <a:rPr lang="en-GB" dirty="0">
                <a:solidFill>
                  <a:srgbClr val="00303C"/>
                </a:solidFill>
                <a:latin typeface="Futura" panose="020B0602020204020303" pitchFamily="34" charset="-79"/>
                <a:cs typeface="Futura" panose="020B0602020204020303" pitchFamily="34" charset="-79"/>
              </a:rPr>
              <a:t> £83,000 y </a:t>
            </a:r>
            <a:r>
              <a:rPr lang="en-GB" dirty="0" err="1">
                <a:solidFill>
                  <a:srgbClr val="00303C"/>
                </a:solidFill>
                <a:latin typeface="Futura" panose="020B0602020204020303" pitchFamily="34" charset="-79"/>
                <a:cs typeface="Futura" panose="020B0602020204020303" pitchFamily="34" charset="-79"/>
              </a:rPr>
              <a:t>flwyddyn</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064653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536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674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B2D259-B82B-7341-B7AA-2B6D4CADF011}"/>
              </a:ext>
            </a:extLst>
          </p:cNvPr>
          <p:cNvSpPr txBox="1"/>
          <p:nvPr/>
        </p:nvSpPr>
        <p:spPr>
          <a:xfrm>
            <a:off x="1095932" y="49215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461B943A-3580-2C48-92D7-8667CB1A1142}"/>
              </a:ext>
            </a:extLst>
          </p:cNvPr>
          <p:cNvCxnSpPr>
            <a:cxnSpLocks/>
          </p:cNvCxnSpPr>
          <p:nvPr/>
        </p:nvCxnSpPr>
        <p:spPr>
          <a:xfrm>
            <a:off x="1190259" y="914272"/>
            <a:ext cx="2401353"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DB862E60-2082-E345-884C-8120A31AA8BC}"/>
              </a:ext>
            </a:extLst>
          </p:cNvPr>
          <p:cNvPicPr>
            <a:picLocks noChangeAspect="1"/>
          </p:cNvPicPr>
          <p:nvPr/>
        </p:nvPicPr>
        <p:blipFill>
          <a:blip r:embed="rId2"/>
          <a:stretch>
            <a:fillRect/>
          </a:stretch>
        </p:blipFill>
        <p:spPr>
          <a:xfrm>
            <a:off x="522791" y="402701"/>
            <a:ext cx="602958" cy="602958"/>
          </a:xfrm>
          <a:prstGeom prst="rect">
            <a:avLst/>
          </a:prstGeom>
        </p:spPr>
      </p:pic>
      <p:sp>
        <p:nvSpPr>
          <p:cNvPr id="5" name="Rectangle 4">
            <a:extLst>
              <a:ext uri="{FF2B5EF4-FFF2-40B4-BE49-F238E27FC236}">
                <a16:creationId xmlns:a16="http://schemas.microsoft.com/office/drawing/2014/main" id="{21C79941-3B87-CE43-9841-4C3E8157B94D}"/>
              </a:ext>
            </a:extLst>
          </p:cNvPr>
          <p:cNvSpPr/>
          <p:nvPr/>
        </p:nvSpPr>
        <p:spPr>
          <a:xfrm>
            <a:off x="522791" y="1239566"/>
            <a:ext cx="4496470" cy="2585323"/>
          </a:xfrm>
          <a:prstGeom prst="rect">
            <a:avLst/>
          </a:prstGeom>
        </p:spPr>
        <p:txBody>
          <a:bodyPr wrap="square">
            <a:spAutoFit/>
          </a:bodyPr>
          <a:lstStyle/>
          <a:p>
            <a:r>
              <a:rPr lang="en-GB" dirty="0" err="1">
                <a:solidFill>
                  <a:srgbClr val="00303C"/>
                </a:solidFill>
                <a:latin typeface="Futura" panose="020B0602020204020303" pitchFamily="34" charset="-79"/>
                <a:cs typeface="Futura" panose="020B0602020204020303" pitchFamily="34" charset="-79"/>
              </a:rPr>
              <a:t>Cyfrifwch</a:t>
            </a:r>
            <a:r>
              <a:rPr lang="en-GB" dirty="0">
                <a:solidFill>
                  <a:srgbClr val="00303C"/>
                </a:solidFill>
                <a:latin typeface="Futura" panose="020B0602020204020303" pitchFamily="34" charset="-79"/>
                <a:cs typeface="Futura" panose="020B0602020204020303" pitchFamily="34" charset="-79"/>
              </a:rPr>
              <a:t> faint o </a:t>
            </a:r>
            <a:r>
              <a:rPr lang="en-GB" dirty="0" err="1">
                <a:solidFill>
                  <a:srgbClr val="00303C"/>
                </a:solidFill>
                <a:latin typeface="Futura" panose="020B0602020204020303" pitchFamily="34" charset="-79"/>
                <a:cs typeface="Futura" panose="020B0602020204020303" pitchFamily="34" charset="-79"/>
              </a:rPr>
              <a:t>Yswiriant</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Gwladol</a:t>
            </a:r>
            <a:r>
              <a:rPr lang="en-GB" dirty="0">
                <a:solidFill>
                  <a:srgbClr val="00303C"/>
                </a:solidFill>
                <a:latin typeface="Futura" panose="020B0602020204020303" pitchFamily="34" charset="-79"/>
                <a:cs typeface="Futura" panose="020B0602020204020303" pitchFamily="34" charset="-79"/>
              </a:rPr>
              <a:t> y </a:t>
            </a:r>
            <a:r>
              <a:rPr lang="en-GB" dirty="0" err="1">
                <a:solidFill>
                  <a:srgbClr val="00303C"/>
                </a:solidFill>
                <a:latin typeface="Futura" panose="020B0602020204020303" pitchFamily="34" charset="-79"/>
                <a:cs typeface="Futura" panose="020B0602020204020303" pitchFamily="34" charset="-79"/>
              </a:rPr>
              <a:t>byddech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dalu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petaech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chi’n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ennill</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latin typeface="Futura" panose="020B0602020204020303" pitchFamily="34" charset="-79"/>
              <a:cs typeface="Futura" panose="020B0602020204020303" pitchFamily="34" charset="-79"/>
            </a:endParaRPr>
          </a:p>
          <a:p>
            <a:r>
              <a:rPr lang="en-GB" dirty="0">
                <a:solidFill>
                  <a:srgbClr val="00303C"/>
                </a:solidFill>
                <a:latin typeface="Futura" panose="020B0602020204020303" pitchFamily="34" charset="-79"/>
                <a:cs typeface="Futura" panose="020B0602020204020303" pitchFamily="34" charset="-79"/>
              </a:rPr>
              <a:t>• £10,000 y </a:t>
            </a:r>
            <a:r>
              <a:rPr lang="en-GB" dirty="0" err="1">
                <a:solidFill>
                  <a:srgbClr val="00303C"/>
                </a:solidFill>
                <a:latin typeface="Futura" panose="020B0602020204020303" pitchFamily="34" charset="-79"/>
                <a:cs typeface="Futura" panose="020B0602020204020303" pitchFamily="34" charset="-79"/>
              </a:rPr>
              <a:t>flwyddyn</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latin typeface="Futura" panose="020B0602020204020303" pitchFamily="34" charset="-79"/>
              <a:cs typeface="Futura" panose="020B0602020204020303" pitchFamily="34" charset="-79"/>
            </a:endParaRPr>
          </a:p>
          <a:p>
            <a:r>
              <a:rPr lang="en-GB" dirty="0">
                <a:solidFill>
                  <a:srgbClr val="00303C"/>
                </a:solidFill>
                <a:latin typeface="Futura" panose="020B0602020204020303" pitchFamily="34" charset="-79"/>
                <a:cs typeface="Futura" panose="020B0602020204020303" pitchFamily="34" charset="-79"/>
              </a:rPr>
              <a:t>• £30,000 y </a:t>
            </a:r>
            <a:r>
              <a:rPr lang="en-GB" dirty="0" err="1">
                <a:solidFill>
                  <a:srgbClr val="00303C"/>
                </a:solidFill>
                <a:latin typeface="Futura" panose="020B0602020204020303" pitchFamily="34" charset="-79"/>
                <a:cs typeface="Futura" panose="020B0602020204020303" pitchFamily="34" charset="-79"/>
              </a:rPr>
              <a:t>flwyddyn</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latin typeface="Futura" panose="020B0602020204020303" pitchFamily="34" charset="-79"/>
              <a:cs typeface="Futura" panose="020B0602020204020303" pitchFamily="34" charset="-79"/>
            </a:endParaRPr>
          </a:p>
          <a:p>
            <a:r>
              <a:rPr lang="en-GB" dirty="0">
                <a:solidFill>
                  <a:srgbClr val="00303C"/>
                </a:solidFill>
                <a:latin typeface="Futura" panose="020B0602020204020303" pitchFamily="34" charset="-79"/>
                <a:cs typeface="Futura" panose="020B0602020204020303" pitchFamily="34" charset="-79"/>
              </a:rPr>
              <a:t>• £100,000 y </a:t>
            </a:r>
            <a:r>
              <a:rPr lang="en-GB" dirty="0" err="1">
                <a:solidFill>
                  <a:srgbClr val="00303C"/>
                </a:solidFill>
                <a:latin typeface="Futura" panose="020B0602020204020303" pitchFamily="34" charset="-79"/>
                <a:cs typeface="Futura" panose="020B0602020204020303" pitchFamily="34" charset="-79"/>
              </a:rPr>
              <a:t>flwyddyn</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919441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189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4150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964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DBE2C5-E45C-E241-AE18-79D292536FD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7E581974-D12E-1345-8CF8-568AD6838658}"/>
              </a:ext>
            </a:extLst>
          </p:cNvPr>
          <p:cNvCxnSpPr>
            <a:cxnSpLocks/>
          </p:cNvCxnSpPr>
          <p:nvPr/>
        </p:nvCxnSpPr>
        <p:spPr>
          <a:xfrm>
            <a:off x="1190259" y="894051"/>
            <a:ext cx="24107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2674F0E6-271E-C841-BF6C-BCB8BD50F72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A0F58EA9-20EF-3F4D-9392-4F9B05F7DB8A}"/>
              </a:ext>
            </a:extLst>
          </p:cNvPr>
          <p:cNvSpPr/>
          <p:nvPr/>
        </p:nvSpPr>
        <p:spPr>
          <a:xfrm>
            <a:off x="522791" y="1268706"/>
            <a:ext cx="4566044" cy="2308324"/>
          </a:xfrm>
          <a:prstGeom prst="rect">
            <a:avLst/>
          </a:prstGeom>
        </p:spPr>
        <p:txBody>
          <a:bodyPr wrap="square">
            <a:spAutoFit/>
          </a:bodyPr>
          <a:lstStyle/>
          <a:p>
            <a:r>
              <a:rPr lang="en-GB" b="1" dirty="0">
                <a:solidFill>
                  <a:srgbClr val="002F3B"/>
                </a:solidFill>
                <a:latin typeface="FUTURA MEDIUM" panose="020B0602020204020303" pitchFamily="34" charset="-79"/>
                <a:cs typeface="FUTURA MEDIUM" panose="020B0602020204020303" pitchFamily="34" charset="-79"/>
              </a:rPr>
              <a:t>1. </a:t>
            </a:r>
            <a:r>
              <a:rPr lang="en-GB" b="1" dirty="0" err="1">
                <a:solidFill>
                  <a:srgbClr val="002F3B"/>
                </a:solidFill>
                <a:latin typeface="FUTURA MEDIUM" panose="020B0602020204020303" pitchFamily="34" charset="-79"/>
                <a:cs typeface="FUTURA MEDIUM" panose="020B0602020204020303" pitchFamily="34" charset="-79"/>
              </a:rPr>
              <a:t>Yr</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wythnos</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waith</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gyfartalog</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yng</a:t>
            </a:r>
            <a:r>
              <a:rPr lang="en-GB" b="1" dirty="0">
                <a:solidFill>
                  <a:srgbClr val="002F3B"/>
                </a:solidFill>
                <a:latin typeface="FUTURA MEDIUM" panose="020B0602020204020303" pitchFamily="34" charset="-79"/>
                <a:cs typeface="FUTURA MEDIUM" panose="020B0602020204020303" pitchFamily="34" charset="-79"/>
              </a:rPr>
              <a:t>  </a:t>
            </a:r>
          </a:p>
          <a:p>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Nghymru</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yw</a:t>
            </a:r>
            <a:r>
              <a:rPr lang="en-GB" b="1" dirty="0">
                <a:solidFill>
                  <a:srgbClr val="002F3B"/>
                </a:solidFill>
                <a:latin typeface="FUTURA MEDIUM" panose="020B0602020204020303" pitchFamily="34" charset="-79"/>
                <a:cs typeface="FUTURA MEDIUM" panose="020B0602020204020303" pitchFamily="34" charset="-79"/>
              </a:rPr>
              <a:t> 37.5 </a:t>
            </a:r>
            <a:r>
              <a:rPr lang="en-GB" b="1" dirty="0" err="1">
                <a:solidFill>
                  <a:srgbClr val="002F3B"/>
                </a:solidFill>
                <a:latin typeface="FUTURA MEDIUM" panose="020B0602020204020303" pitchFamily="34" charset="-79"/>
                <a:cs typeface="FUTURA MEDIUM" panose="020B0602020204020303" pitchFamily="34" charset="-79"/>
              </a:rPr>
              <a:t>awr</a:t>
            </a:r>
            <a:r>
              <a:rPr lang="en-GB" b="1" dirty="0">
                <a:solidFill>
                  <a:srgbClr val="002F3B"/>
                </a:solidFill>
                <a:latin typeface="FUTURA MEDIUM" panose="020B0602020204020303" pitchFamily="34" charset="-79"/>
                <a:cs typeface="FUTURA MEDIUM" panose="020B0602020204020303" pitchFamily="34" charset="-79"/>
              </a:rPr>
              <a:t>. Beth </a:t>
            </a:r>
            <a:r>
              <a:rPr lang="en-GB" b="1" dirty="0" err="1">
                <a:solidFill>
                  <a:srgbClr val="002F3B"/>
                </a:solidFill>
                <a:latin typeface="FUTURA MEDIUM" panose="020B0602020204020303" pitchFamily="34" charset="-79"/>
                <a:cs typeface="FUTURA MEDIUM" panose="020B0602020204020303" pitchFamily="34" charset="-79"/>
              </a:rPr>
              <a:t>yw’r</a:t>
            </a:r>
            <a:r>
              <a:rPr lang="en-GB" b="1" dirty="0">
                <a:solidFill>
                  <a:srgbClr val="002F3B"/>
                </a:solidFill>
                <a:latin typeface="FUTURA MEDIUM" panose="020B0602020204020303" pitchFamily="34" charset="-79"/>
                <a:cs typeface="FUTURA MEDIUM" panose="020B0602020204020303" pitchFamily="34" charset="-79"/>
              </a:rPr>
              <a:t>  </a:t>
            </a:r>
          </a:p>
          <a:p>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isafswm</a:t>
            </a:r>
            <a:r>
              <a:rPr lang="en-GB" b="1" dirty="0">
                <a:solidFill>
                  <a:srgbClr val="002F3B"/>
                </a:solidFill>
                <a:latin typeface="FUTURA MEDIUM" panose="020B0602020204020303" pitchFamily="34" charset="-79"/>
                <a:cs typeface="FUTURA MEDIUM" panose="020B0602020204020303" pitchFamily="34" charset="-79"/>
              </a:rPr>
              <a:t> y gall </a:t>
            </a:r>
            <a:r>
              <a:rPr lang="en-GB" b="1" dirty="0" err="1">
                <a:solidFill>
                  <a:srgbClr val="002F3B"/>
                </a:solidFill>
                <a:latin typeface="FUTURA MEDIUM" panose="020B0602020204020303" pitchFamily="34" charset="-79"/>
                <a:cs typeface="FUTURA MEDIUM" panose="020B0602020204020303" pitchFamily="34" charset="-79"/>
              </a:rPr>
              <a:t>prentis</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ei</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ennill</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yr</a:t>
            </a:r>
            <a:r>
              <a:rPr lang="en-GB" b="1" dirty="0">
                <a:solidFill>
                  <a:srgbClr val="002F3B"/>
                </a:solidFill>
                <a:latin typeface="FUTURA MEDIUM" panose="020B0602020204020303" pitchFamily="34" charset="-79"/>
                <a:cs typeface="FUTURA MEDIUM" panose="020B0602020204020303" pitchFamily="34" charset="-79"/>
              </a:rPr>
              <a:t>  </a:t>
            </a:r>
          </a:p>
          <a:p>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wythnos</a:t>
            </a:r>
            <a:r>
              <a:rPr lang="en-GB" b="1" dirty="0">
                <a:solidFill>
                  <a:srgbClr val="002F3B"/>
                </a:solidFill>
                <a:latin typeface="FUTURA MEDIUM" panose="020B0602020204020303" pitchFamily="34" charset="-79"/>
                <a:cs typeface="FUTURA MEDIUM" panose="020B0602020204020303" pitchFamily="34" charset="-79"/>
              </a:rPr>
              <a:t>? </a:t>
            </a:r>
          </a:p>
          <a:p>
            <a:endParaRPr lang="en-GB" b="1" dirty="0">
              <a:solidFill>
                <a:srgbClr val="002F3B"/>
              </a:solidFill>
              <a:latin typeface="FUTURA MEDIUM" panose="020B0602020204020303" pitchFamily="34" charset="-79"/>
              <a:cs typeface="FUTURA MEDIUM" panose="020B0602020204020303" pitchFamily="34" charset="-79"/>
            </a:endParaRPr>
          </a:p>
          <a:p>
            <a:r>
              <a:rPr lang="en-GB" b="1" dirty="0">
                <a:solidFill>
                  <a:srgbClr val="002F3B"/>
                </a:solidFill>
                <a:latin typeface="FUTURA MEDIUM" panose="020B0602020204020303" pitchFamily="34" charset="-79"/>
                <a:cs typeface="FUTURA MEDIUM" panose="020B0602020204020303" pitchFamily="34" charset="-79"/>
              </a:rPr>
              <a:t>2. A </a:t>
            </a:r>
            <a:r>
              <a:rPr lang="en-GB" b="1" dirty="0" err="1">
                <a:solidFill>
                  <a:srgbClr val="002F3B"/>
                </a:solidFill>
                <a:latin typeface="FUTURA MEDIUM" panose="020B0602020204020303" pitchFamily="34" charset="-79"/>
                <a:cs typeface="FUTURA MEDIUM" panose="020B0602020204020303" pitchFamily="34" charset="-79"/>
              </a:rPr>
              <a:t>oes</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unrhyw</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gostau</a:t>
            </a:r>
            <a:r>
              <a:rPr lang="en-GB" b="1" dirty="0">
                <a:solidFill>
                  <a:srgbClr val="002F3B"/>
                </a:solidFill>
                <a:latin typeface="FUTURA MEDIUM" panose="020B0602020204020303" pitchFamily="34" charset="-79"/>
                <a:cs typeface="FUTURA MEDIUM" panose="020B0602020204020303" pitchFamily="34" charset="-79"/>
              </a:rPr>
              <a:t> y </a:t>
            </a:r>
            <a:r>
              <a:rPr lang="en-GB" b="1" dirty="0" err="1">
                <a:solidFill>
                  <a:srgbClr val="002F3B"/>
                </a:solidFill>
                <a:latin typeface="FUTURA MEDIUM" panose="020B0602020204020303" pitchFamily="34" charset="-79"/>
                <a:cs typeface="FUTURA MEDIUM" panose="020B0602020204020303" pitchFamily="34" charset="-79"/>
              </a:rPr>
              <a:t>gallwch</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feddwl</a:t>
            </a:r>
            <a:r>
              <a:rPr lang="en-GB" b="1" dirty="0">
                <a:solidFill>
                  <a:srgbClr val="002F3B"/>
                </a:solidFill>
                <a:latin typeface="FUTURA MEDIUM" panose="020B0602020204020303" pitchFamily="34" charset="-79"/>
                <a:cs typeface="FUTURA MEDIUM" panose="020B0602020204020303" pitchFamily="34" charset="-79"/>
              </a:rPr>
              <a:t>  </a:t>
            </a:r>
          </a:p>
          <a:p>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amdanynt</a:t>
            </a:r>
            <a:r>
              <a:rPr lang="en-GB" b="1" dirty="0">
                <a:solidFill>
                  <a:srgbClr val="002F3B"/>
                </a:solidFill>
                <a:latin typeface="FUTURA MEDIUM" panose="020B0602020204020303" pitchFamily="34" charset="-79"/>
                <a:cs typeface="FUTURA MEDIUM" panose="020B0602020204020303" pitchFamily="34" charset="-79"/>
              </a:rPr>
              <a:t> y </a:t>
            </a:r>
            <a:r>
              <a:rPr lang="en-GB" b="1" dirty="0" err="1">
                <a:solidFill>
                  <a:srgbClr val="002F3B"/>
                </a:solidFill>
                <a:latin typeface="FUTURA MEDIUM" panose="020B0602020204020303" pitchFamily="34" charset="-79"/>
                <a:cs typeface="FUTURA MEDIUM" panose="020B0602020204020303" pitchFamily="34" charset="-79"/>
              </a:rPr>
              <a:t>gallai</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fod</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rhaid</a:t>
            </a:r>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i</a:t>
            </a:r>
            <a:r>
              <a:rPr lang="en-GB" b="1" dirty="0">
                <a:solidFill>
                  <a:srgbClr val="002F3B"/>
                </a:solidFill>
                <a:latin typeface="FUTURA MEDIUM" panose="020B0602020204020303" pitchFamily="34" charset="-79"/>
                <a:cs typeface="FUTURA MEDIUM" panose="020B0602020204020303" pitchFamily="34" charset="-79"/>
              </a:rPr>
              <a:t> chi </a:t>
            </a:r>
            <a:r>
              <a:rPr lang="en-GB" b="1" dirty="0" err="1">
                <a:solidFill>
                  <a:srgbClr val="002F3B"/>
                </a:solidFill>
                <a:latin typeface="FUTURA MEDIUM" panose="020B0602020204020303" pitchFamily="34" charset="-79"/>
                <a:cs typeface="FUTURA MEDIUM" panose="020B0602020204020303" pitchFamily="34" charset="-79"/>
              </a:rPr>
              <a:t>eu</a:t>
            </a:r>
            <a:r>
              <a:rPr lang="en-GB" b="1" dirty="0">
                <a:solidFill>
                  <a:srgbClr val="002F3B"/>
                </a:solidFill>
                <a:latin typeface="FUTURA MEDIUM" panose="020B0602020204020303" pitchFamily="34" charset="-79"/>
                <a:cs typeface="FUTURA MEDIUM" panose="020B0602020204020303" pitchFamily="34" charset="-79"/>
              </a:rPr>
              <a:t>  </a:t>
            </a:r>
          </a:p>
          <a:p>
            <a:r>
              <a:rPr lang="en-GB" b="1" dirty="0">
                <a:solidFill>
                  <a:srgbClr val="002F3B"/>
                </a:solidFill>
                <a:latin typeface="FUTURA MEDIUM" panose="020B0602020204020303" pitchFamily="34" charset="-79"/>
                <a:cs typeface="FUTURA MEDIUM" panose="020B0602020204020303" pitchFamily="34" charset="-79"/>
              </a:rPr>
              <a:t>    </a:t>
            </a:r>
            <a:r>
              <a:rPr lang="en-GB" b="1" dirty="0" err="1">
                <a:solidFill>
                  <a:srgbClr val="002F3B"/>
                </a:solidFill>
                <a:latin typeface="FUTURA MEDIUM" panose="020B0602020204020303" pitchFamily="34" charset="-79"/>
                <a:cs typeface="FUTURA MEDIUM" panose="020B0602020204020303" pitchFamily="34" charset="-79"/>
              </a:rPr>
              <a:t>talu</a:t>
            </a:r>
            <a:r>
              <a:rPr lang="en-GB" b="1" dirty="0">
                <a:solidFill>
                  <a:srgbClr val="002F3B"/>
                </a:solidFill>
                <a:latin typeface="FUTURA MEDIUM" panose="020B0602020204020303" pitchFamily="34" charset="-79"/>
                <a:cs typeface="FUTURA MEDIUM" panose="020B0602020204020303" pitchFamily="34" charset="-79"/>
              </a:rPr>
              <a:t>?</a:t>
            </a:r>
          </a:p>
        </p:txBody>
      </p:sp>
    </p:spTree>
    <p:extLst>
      <p:ext uri="{BB962C8B-B14F-4D97-AF65-F5344CB8AC3E}">
        <p14:creationId xmlns:p14="http://schemas.microsoft.com/office/powerpoint/2010/main" val="368868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300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954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6360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198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CAF922-750D-484D-9A8E-F45BF43EAC5F}"/>
              </a:ext>
            </a:extLst>
          </p:cNvPr>
          <p:cNvSpPr txBox="1"/>
          <p:nvPr/>
        </p:nvSpPr>
        <p:spPr>
          <a:xfrm>
            <a:off x="7804845" y="50393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A5280F32-8B29-2B40-B94A-C00591B5307C}"/>
              </a:ext>
            </a:extLst>
          </p:cNvPr>
          <p:cNvCxnSpPr>
            <a:cxnSpLocks/>
          </p:cNvCxnSpPr>
          <p:nvPr/>
        </p:nvCxnSpPr>
        <p:spPr>
          <a:xfrm>
            <a:off x="7899172" y="926057"/>
            <a:ext cx="2423179"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E01DFD0-7316-4344-B2D2-AF53F18BD6AE}"/>
              </a:ext>
            </a:extLst>
          </p:cNvPr>
          <p:cNvPicPr>
            <a:picLocks noChangeAspect="1"/>
          </p:cNvPicPr>
          <p:nvPr/>
        </p:nvPicPr>
        <p:blipFill>
          <a:blip r:embed="rId2"/>
          <a:stretch>
            <a:fillRect/>
          </a:stretch>
        </p:blipFill>
        <p:spPr>
          <a:xfrm>
            <a:off x="7231704" y="414486"/>
            <a:ext cx="602958" cy="602958"/>
          </a:xfrm>
          <a:prstGeom prst="rect">
            <a:avLst/>
          </a:prstGeom>
        </p:spPr>
      </p:pic>
      <p:sp>
        <p:nvSpPr>
          <p:cNvPr id="5" name="Rectangle 4">
            <a:extLst>
              <a:ext uri="{FF2B5EF4-FFF2-40B4-BE49-F238E27FC236}">
                <a16:creationId xmlns:a16="http://schemas.microsoft.com/office/drawing/2014/main" id="{B8B699F5-33E0-314B-BD97-C6ABA20BFB6B}"/>
              </a:ext>
            </a:extLst>
          </p:cNvPr>
          <p:cNvSpPr/>
          <p:nvPr/>
        </p:nvSpPr>
        <p:spPr>
          <a:xfrm>
            <a:off x="7231704" y="1212307"/>
            <a:ext cx="4426896" cy="230832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1. </a:t>
            </a:r>
            <a:r>
              <a:rPr lang="en-GB" dirty="0" err="1">
                <a:solidFill>
                  <a:srgbClr val="00303C"/>
                </a:solidFill>
                <a:latin typeface="Futura Medium" panose="020B0602020204020303" pitchFamily="34" charset="-79"/>
                <a:cs typeface="Futura Medium" panose="020B0602020204020303" pitchFamily="34" charset="-79"/>
              </a:rPr>
              <a:t>Cyfrifwch</a:t>
            </a:r>
            <a:r>
              <a:rPr lang="en-GB" dirty="0">
                <a:solidFill>
                  <a:srgbClr val="00303C"/>
                </a:solidFill>
                <a:latin typeface="Futura Medium" panose="020B0602020204020303" pitchFamily="34" charset="-79"/>
                <a:cs typeface="Futura Medium" panose="020B0602020204020303" pitchFamily="34" charset="-79"/>
              </a:rPr>
              <a:t> faint o </a:t>
            </a:r>
            <a:r>
              <a:rPr lang="en-GB" dirty="0" err="1">
                <a:solidFill>
                  <a:srgbClr val="00303C"/>
                </a:solidFill>
                <a:latin typeface="Futura Medium" panose="020B0602020204020303" pitchFamily="34" charset="-79"/>
                <a:cs typeface="Futura Medium" panose="020B0602020204020303" pitchFamily="34" charset="-79"/>
              </a:rPr>
              <a:t>dreth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byddai</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trydanwr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hunangyflogedig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sy’n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ennill</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elw</a:t>
            </a:r>
            <a:r>
              <a:rPr lang="en-GB" dirty="0">
                <a:solidFill>
                  <a:srgbClr val="00303C"/>
                </a:solidFill>
                <a:latin typeface="Futura Medium" panose="020B0602020204020303" pitchFamily="34" charset="-79"/>
                <a:cs typeface="Futura Medium" panose="020B0602020204020303" pitchFamily="34" charset="-79"/>
              </a:rPr>
              <a:t> o £28,000 y </a:t>
            </a:r>
            <a:r>
              <a:rPr lang="en-GB" dirty="0" err="1">
                <a:solidFill>
                  <a:srgbClr val="00303C"/>
                </a:solidFill>
                <a:latin typeface="Futura Medium" panose="020B0602020204020303" pitchFamily="34" charset="-79"/>
                <a:cs typeface="Futura Medium" panose="020B0602020204020303" pitchFamily="34" charset="-79"/>
              </a:rPr>
              <a:t>flwyddyn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dalu</a:t>
            </a:r>
            <a:r>
              <a:rPr lang="en-GB" dirty="0">
                <a:solidFill>
                  <a:srgbClr val="00303C"/>
                </a:solidFill>
                <a:latin typeface="Futura Medium" panose="020B0602020204020303" pitchFamily="34" charset="-79"/>
                <a:cs typeface="Futura Medium" panose="020B0602020204020303" pitchFamily="34" charset="-79"/>
              </a:rPr>
              <a:t>.</a:t>
            </a:r>
          </a:p>
          <a:p>
            <a:endParaRPr lang="en-GB" dirty="0">
              <a:solidFill>
                <a:srgbClr val="00303C"/>
              </a:solidFill>
              <a:latin typeface="Futura Medium" panose="020B0602020204020303" pitchFamily="34" charset="-79"/>
              <a:cs typeface="Futura Medium" panose="020B0602020204020303" pitchFamily="34" charset="-79"/>
            </a:endParaRPr>
          </a:p>
          <a:p>
            <a:r>
              <a:rPr lang="en-GB" dirty="0">
                <a:solidFill>
                  <a:srgbClr val="00303C"/>
                </a:solidFill>
                <a:latin typeface="Futura Medium" panose="020B0602020204020303" pitchFamily="34" charset="-79"/>
                <a:cs typeface="Futura Medium" panose="020B0602020204020303" pitchFamily="34" charset="-79"/>
              </a:rPr>
              <a:t>2. </a:t>
            </a:r>
            <a:r>
              <a:rPr lang="en-GB" dirty="0" err="1">
                <a:solidFill>
                  <a:srgbClr val="00303C"/>
                </a:solidFill>
                <a:latin typeface="Futura Medium" panose="020B0602020204020303" pitchFamily="34" charset="-79"/>
                <a:cs typeface="Futura Medium" panose="020B0602020204020303" pitchFamily="34" charset="-79"/>
              </a:rPr>
              <a:t>Cyfrifwch</a:t>
            </a:r>
            <a:r>
              <a:rPr lang="en-GB" dirty="0">
                <a:solidFill>
                  <a:srgbClr val="00303C"/>
                </a:solidFill>
                <a:latin typeface="Futura Medium" panose="020B0602020204020303" pitchFamily="34" charset="-79"/>
                <a:cs typeface="Futura Medium" panose="020B0602020204020303" pitchFamily="34" charset="-79"/>
              </a:rPr>
              <a:t> faint o </a:t>
            </a:r>
            <a:r>
              <a:rPr lang="en-GB" dirty="0" err="1">
                <a:solidFill>
                  <a:srgbClr val="00303C"/>
                </a:solidFill>
                <a:latin typeface="Futura Medium" panose="020B0602020204020303" pitchFamily="34" charset="-79"/>
                <a:cs typeface="Futura Medium" panose="020B0602020204020303" pitchFamily="34" charset="-79"/>
              </a:rPr>
              <a:t>Yswiriant</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Gwladol</a:t>
            </a:r>
            <a:r>
              <a:rPr lang="en-GB" dirty="0">
                <a:solidFill>
                  <a:srgbClr val="00303C"/>
                </a:solidFill>
                <a:latin typeface="Futura Medium" panose="020B0602020204020303" pitchFamily="34" charset="-79"/>
                <a:cs typeface="Futura Medium" panose="020B0602020204020303" pitchFamily="34" charset="-79"/>
              </a:rPr>
              <a:t> y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byddai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garddwr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hunangyflogedig</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sydd</a:t>
            </a:r>
            <a:r>
              <a:rPr lang="en-GB" dirty="0">
                <a:solidFill>
                  <a:srgbClr val="00303C"/>
                </a:solidFill>
                <a:latin typeface="Futura Medium" panose="020B0602020204020303" pitchFamily="34" charset="-79"/>
                <a:cs typeface="Futura Medium" panose="020B0602020204020303" pitchFamily="34" charset="-79"/>
              </a:rPr>
              <a:t> ag </a:t>
            </a:r>
            <a:r>
              <a:rPr lang="en-GB" dirty="0" err="1">
                <a:solidFill>
                  <a:srgbClr val="00303C"/>
                </a:solidFill>
                <a:latin typeface="Futura Medium" panose="020B0602020204020303" pitchFamily="34" charset="-79"/>
                <a:cs typeface="Futura Medium" panose="020B0602020204020303" pitchFamily="34" charset="-79"/>
              </a:rPr>
              <a:t>elw</a:t>
            </a:r>
            <a:r>
              <a:rPr lang="en-GB" dirty="0">
                <a:solidFill>
                  <a:srgbClr val="00303C"/>
                </a:solidFill>
                <a:latin typeface="Futura Medium" panose="020B0602020204020303" pitchFamily="34" charset="-79"/>
                <a:cs typeface="Futura Medium" panose="020B0602020204020303" pitchFamily="34" charset="-79"/>
              </a:rPr>
              <a:t> o £48,000 y </a:t>
            </a:r>
            <a:r>
              <a:rPr lang="en-GB" dirty="0" err="1">
                <a:solidFill>
                  <a:srgbClr val="00303C"/>
                </a:solidFill>
                <a:latin typeface="Futura Medium" panose="020B0602020204020303" pitchFamily="34" charset="-79"/>
                <a:cs typeface="Futura Medium" panose="020B0602020204020303" pitchFamily="34" charset="-79"/>
              </a:rPr>
              <a:t>flwyddyn</a:t>
            </a:r>
            <a:r>
              <a:rPr lang="en-GB" dirty="0">
                <a:solidFill>
                  <a:srgbClr val="00303C"/>
                </a:solidFill>
                <a:latin typeface="Futura Medium" panose="020B0602020204020303" pitchFamily="34" charset="-79"/>
                <a:cs typeface="Futura Medium" panose="020B0602020204020303" pitchFamily="34" charset="-79"/>
              </a:rPr>
              <a:t>  </a:t>
            </a:r>
          </a:p>
          <a:p>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dalu</a:t>
            </a:r>
            <a:r>
              <a:rPr lang="en-GB" dirty="0">
                <a:solidFill>
                  <a:srgbClr val="00303C"/>
                </a:solidFill>
                <a:latin typeface="Futura Medium" panose="020B0602020204020303" pitchFamily="34" charset="-79"/>
                <a:cs typeface="Futura Medium" panose="020B0602020204020303" pitchFamily="34" charset="-79"/>
              </a:rPr>
              <a:t>.</a:t>
            </a:r>
          </a:p>
        </p:txBody>
      </p:sp>
    </p:spTree>
    <p:extLst>
      <p:ext uri="{BB962C8B-B14F-4D97-AF65-F5344CB8AC3E}">
        <p14:creationId xmlns:p14="http://schemas.microsoft.com/office/powerpoint/2010/main" val="2753805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741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1020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0881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44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89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176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DFD414-E796-1E41-8A82-4D1D2DCF22E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16DEC82F-BD36-8B49-8F94-D6BC60F7DFF2}"/>
              </a:ext>
            </a:extLst>
          </p:cNvPr>
          <p:cNvCxnSpPr>
            <a:cxnSpLocks/>
          </p:cNvCxnSpPr>
          <p:nvPr/>
        </p:nvCxnSpPr>
        <p:spPr>
          <a:xfrm>
            <a:off x="1190259" y="894051"/>
            <a:ext cx="2420207"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583A5E65-53D6-5340-A263-2B001BB277E6}"/>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C19C9D62-1270-3F48-9471-8413C3B24959}"/>
              </a:ext>
            </a:extLst>
          </p:cNvPr>
          <p:cNvSpPr/>
          <p:nvPr/>
        </p:nvSpPr>
        <p:spPr>
          <a:xfrm>
            <a:off x="533400" y="1130174"/>
            <a:ext cx="11075504" cy="4801314"/>
          </a:xfrm>
          <a:prstGeom prst="rect">
            <a:avLst/>
          </a:prstGeom>
        </p:spPr>
        <p:txBody>
          <a:bodyPr wrap="square">
            <a:spAutoFit/>
          </a:bodyPr>
          <a:lstStyle/>
          <a:p>
            <a:r>
              <a:rPr lang="en-GB" dirty="0">
                <a:solidFill>
                  <a:srgbClr val="00303C"/>
                </a:solidFill>
                <a:latin typeface="Futura Medium" panose="020B0602020204020303" pitchFamily="34" charset="-79"/>
                <a:cs typeface="Futura Medium" panose="020B0602020204020303" pitchFamily="34" charset="-79"/>
              </a:rPr>
              <a:t>Beth </a:t>
            </a:r>
            <a:r>
              <a:rPr lang="en-GB" dirty="0" err="1">
                <a:solidFill>
                  <a:srgbClr val="00303C"/>
                </a:solidFill>
                <a:latin typeface="Futura Medium" panose="020B0602020204020303" pitchFamily="34" charset="-79"/>
                <a:cs typeface="Futura Medium" panose="020B0602020204020303" pitchFamily="34" charset="-79"/>
              </a:rPr>
              <a:t>sy’n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digwydd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trethi</a:t>
            </a:r>
            <a:r>
              <a:rPr lang="en-GB" dirty="0">
                <a:solidFill>
                  <a:srgbClr val="00303C"/>
                </a:solidFill>
                <a:latin typeface="Futura Medium" panose="020B0602020204020303" pitchFamily="34" charset="-79"/>
                <a:cs typeface="Futura Medium" panose="020B0602020204020303" pitchFamily="34" charset="-79"/>
              </a:rPr>
              <a:t>?</a:t>
            </a:r>
          </a:p>
          <a:p>
            <a:r>
              <a:rPr lang="en-GB" dirty="0">
                <a:solidFill>
                  <a:srgbClr val="00303C"/>
                </a:solidFill>
                <a:latin typeface="Futura Medium" panose="020B0602020204020303" pitchFamily="34" charset="-79"/>
                <a:cs typeface="Futura Medium" panose="020B0602020204020303" pitchFamily="34" charset="-79"/>
              </a:rPr>
              <a:t>Mae </a:t>
            </a:r>
            <a:r>
              <a:rPr lang="en-GB" dirty="0" err="1">
                <a:solidFill>
                  <a:srgbClr val="00303C"/>
                </a:solidFill>
                <a:latin typeface="Futura Medium" panose="020B0602020204020303" pitchFamily="34" charset="-79"/>
                <a:cs typeface="Futura Medium" panose="020B0602020204020303" pitchFamily="34" charset="-79"/>
              </a:rPr>
              <a:t>Llywodraeth</a:t>
            </a:r>
            <a:r>
              <a:rPr lang="en-GB" dirty="0">
                <a:solidFill>
                  <a:srgbClr val="00303C"/>
                </a:solidFill>
                <a:latin typeface="Futura Medium" panose="020B0602020204020303" pitchFamily="34" charset="-79"/>
                <a:cs typeface="Futura Medium" panose="020B0602020204020303" pitchFamily="34" charset="-79"/>
              </a:rPr>
              <a:t> Cymru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cael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hariannu’n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rhannol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gan</a:t>
            </a:r>
            <a:r>
              <a:rPr lang="en-GB" dirty="0">
                <a:solidFill>
                  <a:srgbClr val="00303C"/>
                </a:solidFill>
                <a:latin typeface="Futura Medium" panose="020B0602020204020303" pitchFamily="34" charset="-79"/>
                <a:cs typeface="Futura Medium" panose="020B0602020204020303" pitchFamily="34" charset="-79"/>
              </a:rPr>
              <a:t> grant bloc </a:t>
            </a:r>
            <a:r>
              <a:rPr lang="en-GB" dirty="0" err="1">
                <a:solidFill>
                  <a:srgbClr val="00303C"/>
                </a:solidFill>
                <a:latin typeface="Futura Medium" panose="020B0602020204020303" pitchFamily="34" charset="-79"/>
                <a:cs typeface="Futura Medium" panose="020B0602020204020303" pitchFamily="34" charset="-79"/>
              </a:rPr>
              <a:t>Llywodraeth</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Deyrnas</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Unedig</a:t>
            </a:r>
            <a:r>
              <a:rPr lang="en-GB" dirty="0">
                <a:solidFill>
                  <a:srgbClr val="00303C"/>
                </a:solidFill>
                <a:latin typeface="Futura Medium" panose="020B0602020204020303" pitchFamily="34" charset="-79"/>
                <a:cs typeface="Futura Medium" panose="020B0602020204020303" pitchFamily="34" charset="-79"/>
              </a:rPr>
              <a:t>, ac </a:t>
            </a:r>
            <a:r>
              <a:rPr lang="en-GB" dirty="0" err="1">
                <a:solidFill>
                  <a:srgbClr val="00303C"/>
                </a:solidFill>
                <a:latin typeface="Futura Medium" panose="020B0602020204020303" pitchFamily="34" charset="-79"/>
                <a:cs typeface="Futura Medium" panose="020B0602020204020303" pitchFamily="34" charset="-79"/>
              </a:rPr>
              <a:t>mae’n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ariannu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hun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rhannol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trwy</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godi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refeniw</a:t>
            </a:r>
            <a:r>
              <a:rPr lang="en-GB" dirty="0">
                <a:solidFill>
                  <a:srgbClr val="00303C"/>
                </a:solidFill>
                <a:latin typeface="Futura Medium" panose="020B0602020204020303" pitchFamily="34" charset="-79"/>
                <a:cs typeface="Futura Medium" panose="020B0602020204020303" pitchFamily="34" charset="-79"/>
              </a:rPr>
              <a:t> o </a:t>
            </a:r>
            <a:r>
              <a:rPr lang="en-GB" dirty="0" err="1">
                <a:solidFill>
                  <a:srgbClr val="00303C"/>
                </a:solidFill>
                <a:latin typeface="Futura Medium" panose="020B0602020204020303" pitchFamily="34" charset="-79"/>
                <a:cs typeface="Futura Medium" panose="020B0602020204020303" pitchFamily="34" charset="-79"/>
              </a:rPr>
              <a:t>drethi</a:t>
            </a:r>
            <a:r>
              <a:rPr lang="en-GB" dirty="0">
                <a:solidFill>
                  <a:srgbClr val="00303C"/>
                </a:solidFill>
                <a:latin typeface="Futura Medium" panose="020B0602020204020303" pitchFamily="34" charset="-79"/>
                <a:cs typeface="Futura Medium" panose="020B0602020204020303" pitchFamily="34" charset="-79"/>
              </a:rPr>
              <a:t> a </a:t>
            </a:r>
            <a:r>
              <a:rPr lang="en-GB" dirty="0" err="1">
                <a:solidFill>
                  <a:srgbClr val="00303C"/>
                </a:solidFill>
                <a:latin typeface="Futura Medium" panose="020B0602020204020303" pitchFamily="34" charset="-79"/>
                <a:cs typeface="Futura Medium" panose="020B0602020204020303" pitchFamily="34" charset="-79"/>
              </a:rPr>
              <a:t>benthyca</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datganoledig</a:t>
            </a:r>
            <a:r>
              <a:rPr lang="en-GB" dirty="0">
                <a:solidFill>
                  <a:srgbClr val="00303C"/>
                </a:solidFill>
                <a:latin typeface="Futura Medium" panose="020B0602020204020303" pitchFamily="34" charset="-79"/>
                <a:cs typeface="Futura Medium" panose="020B0602020204020303" pitchFamily="34" charset="-79"/>
              </a:rPr>
              <a:t>. Bob </a:t>
            </a:r>
            <a:r>
              <a:rPr lang="en-GB" dirty="0" err="1">
                <a:solidFill>
                  <a:srgbClr val="00303C"/>
                </a:solidFill>
                <a:latin typeface="Futura Medium" panose="020B0602020204020303" pitchFamily="34" charset="-79"/>
                <a:cs typeface="Futura Medium" panose="020B0602020204020303" pitchFamily="34" charset="-79"/>
              </a:rPr>
              <a:t>blwyddyn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bydd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defnyddio’r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cronfeydd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hyn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amlinellu</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gwariant</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arfaethedig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Dangosir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gwariant</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ar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gyfer</a:t>
            </a:r>
            <a:r>
              <a:rPr lang="en-GB" dirty="0">
                <a:solidFill>
                  <a:srgbClr val="00303C"/>
                </a:solidFill>
                <a:latin typeface="Futura Medium" panose="020B0602020204020303" pitchFamily="34" charset="-79"/>
                <a:cs typeface="Futura Medium" panose="020B0602020204020303" pitchFamily="34" charset="-79"/>
              </a:rPr>
              <a:t> 2019/20 </a:t>
            </a:r>
            <a:r>
              <a:rPr lang="en-GB" dirty="0" err="1">
                <a:solidFill>
                  <a:srgbClr val="00303C"/>
                </a:solidFill>
                <a:latin typeface="Futura Medium" panose="020B0602020204020303" pitchFamily="34" charset="-79"/>
                <a:cs typeface="Futura Medium" panose="020B0602020204020303" pitchFamily="34" charset="-79"/>
              </a:rPr>
              <a:t>isod</a:t>
            </a:r>
            <a:r>
              <a:rPr lang="en-GB" dirty="0">
                <a:solidFill>
                  <a:srgbClr val="00303C"/>
                </a:solidFill>
                <a:latin typeface="Futura Medium" panose="020B0602020204020303" pitchFamily="34" charset="-79"/>
                <a:cs typeface="Futura Medium" panose="020B0602020204020303" pitchFamily="34" charset="-79"/>
              </a:rPr>
              <a:t>:</a:t>
            </a: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a:p>
            <a:endParaRPr lang="en-GB" dirty="0">
              <a:solidFill>
                <a:srgbClr val="00303C"/>
              </a:solidFill>
              <a:effectLst/>
              <a:latin typeface="Futura Medium" panose="020B0602020204020303" pitchFamily="34" charset="-79"/>
              <a:cs typeface="Futura Medium" panose="020B0602020204020303" pitchFamily="34" charset="-79"/>
            </a:endParaRPr>
          </a:p>
        </p:txBody>
      </p:sp>
      <p:pic>
        <p:nvPicPr>
          <p:cNvPr id="8" name="Picture 7">
            <a:extLst>
              <a:ext uri="{FF2B5EF4-FFF2-40B4-BE49-F238E27FC236}">
                <a16:creationId xmlns:a16="http://schemas.microsoft.com/office/drawing/2014/main" id="{21CA201A-B2BE-1F46-A072-F2A6D1F44DEC}"/>
              </a:ext>
            </a:extLst>
          </p:cNvPr>
          <p:cNvPicPr>
            <a:picLocks noChangeAspect="1"/>
          </p:cNvPicPr>
          <p:nvPr/>
        </p:nvPicPr>
        <p:blipFill>
          <a:blip r:embed="rId3"/>
          <a:stretch>
            <a:fillRect/>
          </a:stretch>
        </p:blipFill>
        <p:spPr>
          <a:xfrm>
            <a:off x="1376312" y="2701264"/>
            <a:ext cx="9948421" cy="3096469"/>
          </a:xfrm>
          <a:prstGeom prst="rect">
            <a:avLst/>
          </a:prstGeom>
        </p:spPr>
      </p:pic>
    </p:spTree>
    <p:extLst>
      <p:ext uri="{BB962C8B-B14F-4D97-AF65-F5344CB8AC3E}">
        <p14:creationId xmlns:p14="http://schemas.microsoft.com/office/powerpoint/2010/main" val="3331183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891799-A7CE-D945-B68C-503E48795CF3}"/>
              </a:ext>
            </a:extLst>
          </p:cNvPr>
          <p:cNvSpPr/>
          <p:nvPr/>
        </p:nvSpPr>
        <p:spPr>
          <a:xfrm>
            <a:off x="463826" y="428151"/>
            <a:ext cx="11728174" cy="5909310"/>
          </a:xfrm>
          <a:prstGeom prst="rect">
            <a:avLst/>
          </a:prstGeom>
        </p:spPr>
        <p:txBody>
          <a:bodyPr wrap="square">
            <a:spAutoFit/>
          </a:bodyPr>
          <a:lstStyle/>
          <a:p>
            <a:r>
              <a:rPr lang="en-GB" dirty="0" err="1">
                <a:solidFill>
                  <a:srgbClr val="00303C"/>
                </a:solidFill>
                <a:latin typeface="Futura Medium" panose="020B0602020204020303" pitchFamily="34" charset="-79"/>
                <a:cs typeface="Futura Medium" panose="020B0602020204020303" pitchFamily="34" charset="-79"/>
              </a:rPr>
              <a:t>Mae’r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tabl</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nesaf</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dangos</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sut</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cafodd</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refeniw’r</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Deyrnas</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Unedig</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ei</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wario</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gan</a:t>
            </a:r>
            <a:r>
              <a:rPr lang="en-GB" dirty="0">
                <a:solidFill>
                  <a:srgbClr val="00303C"/>
                </a:solidFill>
                <a:latin typeface="Futura Medium" panose="020B0602020204020303" pitchFamily="34" charset="-79"/>
                <a:cs typeface="Futura Medium" panose="020B0602020204020303" pitchFamily="34" charset="-79"/>
              </a:rPr>
              <a:t> y </a:t>
            </a:r>
            <a:r>
              <a:rPr lang="en-GB" dirty="0" err="1">
                <a:solidFill>
                  <a:srgbClr val="00303C"/>
                </a:solidFill>
                <a:latin typeface="Futura Medium" panose="020B0602020204020303" pitchFamily="34" charset="-79"/>
                <a:cs typeface="Futura Medium" panose="020B0602020204020303" pitchFamily="34" charset="-79"/>
              </a:rPr>
              <a:t>llywodraeth</a:t>
            </a:r>
            <a:r>
              <a:rPr lang="en-GB" dirty="0">
                <a:solidFill>
                  <a:srgbClr val="00303C"/>
                </a:solidFill>
                <a:latin typeface="Futura Medium" panose="020B0602020204020303" pitchFamily="34" charset="-79"/>
                <a:cs typeface="Futura Medium" panose="020B0602020204020303" pitchFamily="34" charset="-79"/>
              </a:rPr>
              <a:t> </a:t>
            </a:r>
            <a:r>
              <a:rPr lang="en-GB" dirty="0" err="1">
                <a:solidFill>
                  <a:srgbClr val="00303C"/>
                </a:solidFill>
                <a:latin typeface="Futura Medium" panose="020B0602020204020303" pitchFamily="34" charset="-79"/>
                <a:cs typeface="Futura Medium" panose="020B0602020204020303" pitchFamily="34" charset="-79"/>
              </a:rPr>
              <a:t>yn</a:t>
            </a:r>
            <a:r>
              <a:rPr lang="en-GB" dirty="0">
                <a:solidFill>
                  <a:srgbClr val="00303C"/>
                </a:solidFill>
                <a:latin typeface="Futura Medium" panose="020B0602020204020303" pitchFamily="34" charset="-79"/>
                <a:cs typeface="Futura Medium" panose="020B0602020204020303" pitchFamily="34" charset="-79"/>
              </a:rPr>
              <a:t> 2019/20.</a:t>
            </a: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800" kern="1200" dirty="0">
              <a:solidFill>
                <a:srgbClr val="00303C"/>
              </a:solidFill>
              <a:effectLst/>
              <a:latin typeface="Futura Medium" panose="020B0602020204020303" pitchFamily="34" charset="-79"/>
              <a:ea typeface="+mn-ea"/>
              <a:cs typeface="Futura Medium" panose="020B0602020204020303" pitchFamily="34" charset="-79"/>
            </a:endParaRPr>
          </a:p>
          <a:p>
            <a:endParaRPr lang="en-GB" sz="1600" kern="1200" dirty="0">
              <a:solidFill>
                <a:srgbClr val="00303C"/>
              </a:solidFill>
              <a:effectLst/>
              <a:latin typeface="Futura Medium" panose="020B0602020204020303" pitchFamily="34" charset="-79"/>
              <a:cs typeface="Futura Medium" panose="020B0602020204020303" pitchFamily="34" charset="-79"/>
            </a:endParaRPr>
          </a:p>
          <a:p>
            <a:endParaRPr lang="en-GB" sz="1600" dirty="0">
              <a:solidFill>
                <a:srgbClr val="00303C"/>
              </a:solidFill>
              <a:latin typeface="Futura Medium" panose="020B0602020204020303" pitchFamily="34" charset="-79"/>
              <a:cs typeface="Futura Medium" panose="020B0602020204020303" pitchFamily="34" charset="-79"/>
            </a:endParaRPr>
          </a:p>
          <a:p>
            <a:endParaRPr lang="en-GB" sz="1600" dirty="0">
              <a:solidFill>
                <a:srgbClr val="00303C"/>
              </a:solidFill>
              <a:latin typeface="Futura Medium" panose="020B0602020204020303" pitchFamily="34" charset="-79"/>
              <a:cs typeface="Futura Medium" panose="020B0602020204020303" pitchFamily="34" charset="-79"/>
            </a:endParaRPr>
          </a:p>
          <a:p>
            <a:r>
              <a:rPr lang="en-GB" sz="1600" dirty="0">
                <a:solidFill>
                  <a:srgbClr val="00303C"/>
                </a:solidFill>
                <a:latin typeface="Futura Medium" panose="020B0602020204020303" pitchFamily="34" charset="-79"/>
                <a:cs typeface="Futura Medium" panose="020B0602020204020303" pitchFamily="34" charset="-79"/>
              </a:rPr>
              <a:t>1. Pa </a:t>
            </a:r>
            <a:r>
              <a:rPr lang="en-GB" sz="1600" dirty="0" err="1">
                <a:solidFill>
                  <a:srgbClr val="00303C"/>
                </a:solidFill>
                <a:latin typeface="Futura Medium" panose="020B0602020204020303" pitchFamily="34" charset="-79"/>
                <a:cs typeface="Futura Medium" panose="020B0602020204020303" pitchFamily="34" charset="-79"/>
              </a:rPr>
              <a:t>wahaniaethau</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allwch</a:t>
            </a:r>
            <a:r>
              <a:rPr lang="en-GB" sz="1600" dirty="0">
                <a:solidFill>
                  <a:srgbClr val="00303C"/>
                </a:solidFill>
                <a:latin typeface="Futura Medium" panose="020B0602020204020303" pitchFamily="34" charset="-79"/>
                <a:cs typeface="Futura Medium" panose="020B0602020204020303" pitchFamily="34" charset="-79"/>
              </a:rPr>
              <a:t> chi </a:t>
            </a:r>
            <a:r>
              <a:rPr lang="en-GB" sz="1600" dirty="0" err="1">
                <a:solidFill>
                  <a:srgbClr val="00303C"/>
                </a:solidFill>
                <a:latin typeface="Futura Medium" panose="020B0602020204020303" pitchFamily="34" charset="-79"/>
                <a:cs typeface="Futura Medium" panose="020B0602020204020303" pitchFamily="34" charset="-79"/>
              </a:rPr>
              <a:t>eu</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gweld</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rhwng</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gwariant</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Llywodraeth</a:t>
            </a:r>
            <a:r>
              <a:rPr lang="en-GB" sz="1600" dirty="0">
                <a:solidFill>
                  <a:srgbClr val="00303C"/>
                </a:solidFill>
                <a:latin typeface="Futura Medium" panose="020B0602020204020303" pitchFamily="34" charset="-79"/>
                <a:cs typeface="Futura Medium" panose="020B0602020204020303" pitchFamily="34" charset="-79"/>
              </a:rPr>
              <a:t> Cymru a </a:t>
            </a:r>
            <a:r>
              <a:rPr lang="en-GB" sz="1600" dirty="0" err="1">
                <a:solidFill>
                  <a:srgbClr val="00303C"/>
                </a:solidFill>
                <a:latin typeface="Futura Medium" panose="020B0602020204020303" pitchFamily="34" charset="-79"/>
                <a:cs typeface="Futura Medium" panose="020B0602020204020303" pitchFamily="34" charset="-79"/>
              </a:rPr>
              <a:t>gwariant</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Llywodraeth</a:t>
            </a:r>
            <a:r>
              <a:rPr lang="en-GB" sz="1600" dirty="0">
                <a:solidFill>
                  <a:srgbClr val="00303C"/>
                </a:solidFill>
                <a:latin typeface="Futura Medium" panose="020B0602020204020303" pitchFamily="34" charset="-79"/>
                <a:cs typeface="Futura Medium" panose="020B0602020204020303" pitchFamily="34" charset="-79"/>
              </a:rPr>
              <a:t> y </a:t>
            </a:r>
            <a:r>
              <a:rPr lang="en-GB" sz="1600" dirty="0" err="1">
                <a:solidFill>
                  <a:srgbClr val="00303C"/>
                </a:solidFill>
                <a:latin typeface="Futura Medium" panose="020B0602020204020303" pitchFamily="34" charset="-79"/>
                <a:cs typeface="Futura Medium" panose="020B0602020204020303" pitchFamily="34" charset="-79"/>
              </a:rPr>
              <a:t>Deyrnas</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Unedig</a:t>
            </a:r>
            <a:r>
              <a:rPr lang="en-GB" sz="1600" dirty="0">
                <a:solidFill>
                  <a:srgbClr val="00303C"/>
                </a:solidFill>
                <a:latin typeface="Futura Medium" panose="020B0602020204020303" pitchFamily="34" charset="-79"/>
                <a:cs typeface="Futura Medium" panose="020B0602020204020303" pitchFamily="34" charset="-79"/>
              </a:rPr>
              <a:t>?</a:t>
            </a:r>
          </a:p>
          <a:p>
            <a:r>
              <a:rPr lang="en-GB" sz="1600" dirty="0">
                <a:solidFill>
                  <a:srgbClr val="00303C"/>
                </a:solidFill>
                <a:latin typeface="Futura Medium" panose="020B0602020204020303" pitchFamily="34" charset="-79"/>
                <a:cs typeface="Futura Medium" panose="020B0602020204020303" pitchFamily="34" charset="-79"/>
              </a:rPr>
              <a:t>2. Pa </a:t>
            </a:r>
            <a:r>
              <a:rPr lang="en-GB" sz="1600" dirty="0" err="1">
                <a:solidFill>
                  <a:srgbClr val="00303C"/>
                </a:solidFill>
                <a:latin typeface="Futura Medium" panose="020B0602020204020303" pitchFamily="34" charset="-79"/>
                <a:cs typeface="Futura Medium" panose="020B0602020204020303" pitchFamily="34" charset="-79"/>
              </a:rPr>
              <a:t>debygrwydd</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allwch</a:t>
            </a:r>
            <a:r>
              <a:rPr lang="en-GB" sz="1600" dirty="0">
                <a:solidFill>
                  <a:srgbClr val="00303C"/>
                </a:solidFill>
                <a:latin typeface="Futura Medium" panose="020B0602020204020303" pitchFamily="34" charset="-79"/>
                <a:cs typeface="Futura Medium" panose="020B0602020204020303" pitchFamily="34" charset="-79"/>
              </a:rPr>
              <a:t> chi </a:t>
            </a:r>
            <a:r>
              <a:rPr lang="en-GB" sz="1600" dirty="0" err="1">
                <a:solidFill>
                  <a:srgbClr val="00303C"/>
                </a:solidFill>
                <a:latin typeface="Futura Medium" panose="020B0602020204020303" pitchFamily="34" charset="-79"/>
                <a:cs typeface="Futura Medium" panose="020B0602020204020303" pitchFamily="34" charset="-79"/>
              </a:rPr>
              <a:t>ei</a:t>
            </a:r>
            <a:r>
              <a:rPr lang="en-GB" sz="1600" dirty="0">
                <a:solidFill>
                  <a:srgbClr val="00303C"/>
                </a:solidFill>
                <a:latin typeface="Futura Medium" panose="020B0602020204020303" pitchFamily="34" charset="-79"/>
                <a:cs typeface="Futura Medium" panose="020B0602020204020303" pitchFamily="34" charset="-79"/>
              </a:rPr>
              <a:t> weld </a:t>
            </a:r>
            <a:r>
              <a:rPr lang="en-GB" sz="1600" dirty="0" err="1">
                <a:solidFill>
                  <a:srgbClr val="00303C"/>
                </a:solidFill>
                <a:latin typeface="Futura Medium" panose="020B0602020204020303" pitchFamily="34" charset="-79"/>
                <a:cs typeface="Futura Medium" panose="020B0602020204020303" pitchFamily="34" charset="-79"/>
              </a:rPr>
              <a:t>rhwng</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gwariant</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Llywodraeth</a:t>
            </a:r>
            <a:r>
              <a:rPr lang="en-GB" sz="1600" dirty="0">
                <a:solidFill>
                  <a:srgbClr val="00303C"/>
                </a:solidFill>
                <a:latin typeface="Futura Medium" panose="020B0602020204020303" pitchFamily="34" charset="-79"/>
                <a:cs typeface="Futura Medium" panose="020B0602020204020303" pitchFamily="34" charset="-79"/>
              </a:rPr>
              <a:t> Cymru a </a:t>
            </a:r>
            <a:r>
              <a:rPr lang="en-GB" sz="1600" dirty="0" err="1">
                <a:solidFill>
                  <a:srgbClr val="00303C"/>
                </a:solidFill>
                <a:latin typeface="Futura Medium" panose="020B0602020204020303" pitchFamily="34" charset="-79"/>
                <a:cs typeface="Futura Medium" panose="020B0602020204020303" pitchFamily="34" charset="-79"/>
              </a:rPr>
              <a:t>gwariant</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Llywodraeth</a:t>
            </a:r>
            <a:r>
              <a:rPr lang="en-GB" sz="1600" dirty="0">
                <a:solidFill>
                  <a:srgbClr val="00303C"/>
                </a:solidFill>
                <a:latin typeface="Futura Medium" panose="020B0602020204020303" pitchFamily="34" charset="-79"/>
                <a:cs typeface="Futura Medium" panose="020B0602020204020303" pitchFamily="34" charset="-79"/>
              </a:rPr>
              <a:t> y </a:t>
            </a:r>
            <a:r>
              <a:rPr lang="en-GB" sz="1600" dirty="0" err="1">
                <a:solidFill>
                  <a:srgbClr val="00303C"/>
                </a:solidFill>
                <a:latin typeface="Futura Medium" panose="020B0602020204020303" pitchFamily="34" charset="-79"/>
                <a:cs typeface="Futura Medium" panose="020B0602020204020303" pitchFamily="34" charset="-79"/>
              </a:rPr>
              <a:t>Deyrnas</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Unedig</a:t>
            </a:r>
            <a:r>
              <a:rPr lang="en-GB" sz="1600" dirty="0">
                <a:solidFill>
                  <a:srgbClr val="00303C"/>
                </a:solidFill>
                <a:latin typeface="Futura Medium" panose="020B0602020204020303" pitchFamily="34" charset="-79"/>
                <a:cs typeface="Futura Medium" panose="020B0602020204020303" pitchFamily="34" charset="-79"/>
              </a:rPr>
              <a:t>?</a:t>
            </a:r>
          </a:p>
          <a:p>
            <a:r>
              <a:rPr lang="en-GB" sz="1600" dirty="0">
                <a:solidFill>
                  <a:srgbClr val="00303C"/>
                </a:solidFill>
                <a:latin typeface="Futura Medium" panose="020B0602020204020303" pitchFamily="34" charset="-79"/>
                <a:cs typeface="Futura Medium" panose="020B0602020204020303" pitchFamily="34" charset="-79"/>
              </a:rPr>
              <a:t>3. Pa </a:t>
            </a:r>
            <a:r>
              <a:rPr lang="en-GB" sz="1600" dirty="0" err="1">
                <a:solidFill>
                  <a:srgbClr val="00303C"/>
                </a:solidFill>
                <a:latin typeface="Futura Medium" panose="020B0602020204020303" pitchFamily="34" charset="-79"/>
                <a:cs typeface="Futura Medium" panose="020B0602020204020303" pitchFamily="34" charset="-79"/>
              </a:rPr>
              <a:t>wybodaeth</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arall</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fyddai’n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ddefnyddiol</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wrth</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gymharu’r</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ddwy</a:t>
            </a:r>
            <a:r>
              <a:rPr lang="en-GB" sz="1600" dirty="0">
                <a:solidFill>
                  <a:srgbClr val="00303C"/>
                </a:solidFill>
                <a:latin typeface="Futura Medium" panose="020B0602020204020303" pitchFamily="34" charset="-79"/>
                <a:cs typeface="Futura Medium" panose="020B0602020204020303" pitchFamily="34" charset="-79"/>
              </a:rPr>
              <a:t> set o </a:t>
            </a:r>
            <a:r>
              <a:rPr lang="en-GB" sz="1600" dirty="0" err="1">
                <a:solidFill>
                  <a:srgbClr val="00303C"/>
                </a:solidFill>
                <a:latin typeface="Futura Medium" panose="020B0602020204020303" pitchFamily="34" charset="-79"/>
                <a:cs typeface="Futura Medium" panose="020B0602020204020303" pitchFamily="34" charset="-79"/>
              </a:rPr>
              <a:t>ffigurau</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gwariant</a:t>
            </a:r>
            <a:r>
              <a:rPr lang="en-GB" sz="1600" dirty="0">
                <a:solidFill>
                  <a:srgbClr val="00303C"/>
                </a:solidFill>
                <a:latin typeface="Futura Medium" panose="020B0602020204020303" pitchFamily="34" charset="-79"/>
                <a:cs typeface="Futura Medium" panose="020B0602020204020303" pitchFamily="34" charset="-79"/>
              </a:rPr>
              <a:t>?</a:t>
            </a:r>
          </a:p>
          <a:p>
            <a:r>
              <a:rPr lang="en-GB" sz="1600" dirty="0">
                <a:solidFill>
                  <a:srgbClr val="00303C"/>
                </a:solidFill>
                <a:latin typeface="Futura Medium" panose="020B0602020204020303" pitchFamily="34" charset="-79"/>
                <a:cs typeface="Futura Medium" panose="020B0602020204020303" pitchFamily="34" charset="-79"/>
              </a:rPr>
              <a:t>4. </a:t>
            </a:r>
            <a:r>
              <a:rPr lang="en-GB" sz="1600" dirty="0" err="1">
                <a:solidFill>
                  <a:srgbClr val="00303C"/>
                </a:solidFill>
                <a:latin typeface="Futura Medium" panose="020B0602020204020303" pitchFamily="34" charset="-79"/>
                <a:cs typeface="Futura Medium" panose="020B0602020204020303" pitchFamily="34" charset="-79"/>
              </a:rPr>
              <a:t>Yn</a:t>
            </a:r>
            <a:r>
              <a:rPr lang="en-GB" sz="1600" dirty="0">
                <a:solidFill>
                  <a:srgbClr val="00303C"/>
                </a:solidFill>
                <a:latin typeface="Futura Medium" panose="020B0602020204020303" pitchFamily="34" charset="-79"/>
                <a:cs typeface="Futura Medium" panose="020B0602020204020303" pitchFamily="34" charset="-79"/>
              </a:rPr>
              <a:t> 2019/20, </a:t>
            </a:r>
            <a:r>
              <a:rPr lang="en-GB" sz="1600" dirty="0" err="1">
                <a:solidFill>
                  <a:srgbClr val="00303C"/>
                </a:solidFill>
                <a:latin typeface="Futura Medium" panose="020B0602020204020303" pitchFamily="34" charset="-79"/>
                <a:cs typeface="Futura Medium" panose="020B0602020204020303" pitchFamily="34" charset="-79"/>
              </a:rPr>
              <a:t>daeth</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refeniw</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Llywodraeth</a:t>
            </a:r>
            <a:r>
              <a:rPr lang="en-GB" sz="1600" dirty="0">
                <a:solidFill>
                  <a:srgbClr val="00303C"/>
                </a:solidFill>
                <a:latin typeface="Futura Medium" panose="020B0602020204020303" pitchFamily="34" charset="-79"/>
                <a:cs typeface="Futura Medium" panose="020B0602020204020303" pitchFamily="34" charset="-79"/>
              </a:rPr>
              <a:t> y </a:t>
            </a:r>
            <a:r>
              <a:rPr lang="en-GB" sz="1600" dirty="0" err="1">
                <a:solidFill>
                  <a:srgbClr val="00303C"/>
                </a:solidFill>
                <a:latin typeface="Futura Medium" panose="020B0602020204020303" pitchFamily="34" charset="-79"/>
                <a:cs typeface="Futura Medium" panose="020B0602020204020303" pitchFamily="34" charset="-79"/>
              </a:rPr>
              <a:t>Deyrnas</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Unedig</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i</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gyfanswm</a:t>
            </a:r>
            <a:r>
              <a:rPr lang="en-GB" sz="1600" dirty="0">
                <a:solidFill>
                  <a:srgbClr val="00303C"/>
                </a:solidFill>
                <a:latin typeface="Futura Medium" panose="020B0602020204020303" pitchFamily="34" charset="-79"/>
                <a:cs typeface="Futura Medium" panose="020B0602020204020303" pitchFamily="34" charset="-79"/>
              </a:rPr>
              <a:t> o £811 </a:t>
            </a:r>
            <a:r>
              <a:rPr lang="en-GB" sz="1600" dirty="0" err="1">
                <a:solidFill>
                  <a:srgbClr val="00303C"/>
                </a:solidFill>
                <a:latin typeface="Futura Medium" panose="020B0602020204020303" pitchFamily="34" charset="-79"/>
                <a:cs typeface="Futura Medium" panose="020B0602020204020303" pitchFamily="34" charset="-79"/>
              </a:rPr>
              <a:t>biliwn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ond</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daeth</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ei</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gwariant</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i</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gyfanswm</a:t>
            </a:r>
            <a:r>
              <a:rPr lang="en-GB" sz="1600" dirty="0">
                <a:solidFill>
                  <a:srgbClr val="00303C"/>
                </a:solidFill>
                <a:latin typeface="Futura Medium" panose="020B0602020204020303" pitchFamily="34" charset="-79"/>
                <a:cs typeface="Futura Medium" panose="020B0602020204020303" pitchFamily="34" charset="-79"/>
              </a:rPr>
              <a:t>  </a:t>
            </a:r>
          </a:p>
          <a:p>
            <a:r>
              <a:rPr lang="en-GB" sz="1600" dirty="0">
                <a:solidFill>
                  <a:srgbClr val="00303C"/>
                </a:solidFill>
                <a:latin typeface="Futura Medium" panose="020B0602020204020303" pitchFamily="34" charset="-79"/>
                <a:cs typeface="Futura Medium" panose="020B0602020204020303" pitchFamily="34" charset="-79"/>
              </a:rPr>
              <a:t>    o £841 </a:t>
            </a:r>
            <a:r>
              <a:rPr lang="en-GB" sz="1600" dirty="0" err="1">
                <a:solidFill>
                  <a:srgbClr val="00303C"/>
                </a:solidFill>
                <a:latin typeface="Futura Medium" panose="020B0602020204020303" pitchFamily="34" charset="-79"/>
                <a:cs typeface="Futura Medium" panose="020B0602020204020303" pitchFamily="34" charset="-79"/>
              </a:rPr>
              <a:t>biliwn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Ydy</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hyn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yn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broblem</a:t>
            </a:r>
            <a:r>
              <a:rPr lang="en-GB" sz="1600" dirty="0">
                <a:solidFill>
                  <a:srgbClr val="00303C"/>
                </a:solidFill>
                <a:latin typeface="Futura Medium" panose="020B0602020204020303" pitchFamily="34" charset="-79"/>
                <a:cs typeface="Futura Medium" panose="020B0602020204020303" pitchFamily="34" charset="-79"/>
              </a:rPr>
              <a:t>?</a:t>
            </a:r>
          </a:p>
          <a:p>
            <a:r>
              <a:rPr lang="en-GB" sz="1600" dirty="0">
                <a:solidFill>
                  <a:srgbClr val="00303C"/>
                </a:solidFill>
                <a:latin typeface="Futura Medium" panose="020B0602020204020303" pitchFamily="34" charset="-79"/>
                <a:cs typeface="Futura Medium" panose="020B0602020204020303" pitchFamily="34" charset="-79"/>
              </a:rPr>
              <a:t>5. </a:t>
            </a:r>
            <a:r>
              <a:rPr lang="en-GB" sz="1600" dirty="0" err="1">
                <a:solidFill>
                  <a:srgbClr val="00303C"/>
                </a:solidFill>
                <a:latin typeface="Futura Medium" panose="020B0602020204020303" pitchFamily="34" charset="-79"/>
                <a:cs typeface="Futura Medium" panose="020B0602020204020303" pitchFamily="34" charset="-79"/>
              </a:rPr>
              <a:t>Yn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eich</a:t>
            </a:r>
            <a:r>
              <a:rPr lang="en-GB" sz="1600" dirty="0">
                <a:solidFill>
                  <a:srgbClr val="00303C"/>
                </a:solidFill>
                <a:latin typeface="Futura Medium" panose="020B0602020204020303" pitchFamily="34" charset="-79"/>
                <a:cs typeface="Futura Medium" panose="020B0602020204020303" pitchFamily="34" charset="-79"/>
              </a:rPr>
              <a:t> barn chi, </a:t>
            </a:r>
            <a:r>
              <a:rPr lang="en-GB" sz="1600" dirty="0" err="1">
                <a:solidFill>
                  <a:srgbClr val="00303C"/>
                </a:solidFill>
                <a:latin typeface="Futura Medium" panose="020B0602020204020303" pitchFamily="34" charset="-79"/>
                <a:cs typeface="Futura Medium" panose="020B0602020204020303" pitchFamily="34" charset="-79"/>
              </a:rPr>
              <a:t>ydych</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chi’n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credu</a:t>
            </a:r>
            <a:r>
              <a:rPr lang="en-GB" sz="1600" dirty="0">
                <a:solidFill>
                  <a:srgbClr val="00303C"/>
                </a:solidFill>
                <a:latin typeface="Futura Medium" panose="020B0602020204020303" pitchFamily="34" charset="-79"/>
                <a:cs typeface="Futura Medium" panose="020B0602020204020303" pitchFamily="34" charset="-79"/>
              </a:rPr>
              <a:t> bod </a:t>
            </a:r>
            <a:r>
              <a:rPr lang="en-GB" sz="1600" dirty="0" err="1">
                <a:solidFill>
                  <a:srgbClr val="00303C"/>
                </a:solidFill>
                <a:latin typeface="Futura Medium" panose="020B0602020204020303" pitchFamily="34" charset="-79"/>
                <a:cs typeface="Futura Medium" panose="020B0602020204020303" pitchFamily="34" charset="-79"/>
              </a:rPr>
              <a:t>treth</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yn</a:t>
            </a:r>
            <a:r>
              <a:rPr lang="en-GB" sz="1600" dirty="0">
                <a:solidFill>
                  <a:srgbClr val="00303C"/>
                </a:solidFill>
                <a:latin typeface="Futura Medium" panose="020B0602020204020303" pitchFamily="34" charset="-79"/>
                <a:cs typeface="Futura Medium" panose="020B0602020204020303" pitchFamily="34" charset="-79"/>
              </a:rPr>
              <a:t> </a:t>
            </a:r>
            <a:r>
              <a:rPr lang="en-GB" sz="1600" dirty="0" err="1">
                <a:solidFill>
                  <a:srgbClr val="00303C"/>
                </a:solidFill>
                <a:latin typeface="Futura Medium" panose="020B0602020204020303" pitchFamily="34" charset="-79"/>
                <a:cs typeface="Futura Medium" panose="020B0602020204020303" pitchFamily="34" charset="-79"/>
              </a:rPr>
              <a:t>beth</a:t>
            </a:r>
            <a:r>
              <a:rPr lang="en-GB" sz="1600" dirty="0">
                <a:solidFill>
                  <a:srgbClr val="00303C"/>
                </a:solidFill>
                <a:latin typeface="Futura Medium" panose="020B0602020204020303" pitchFamily="34" charset="-79"/>
                <a:cs typeface="Futura Medium" panose="020B0602020204020303" pitchFamily="34" charset="-79"/>
              </a:rPr>
              <a:t> da?</a:t>
            </a:r>
          </a:p>
          <a:p>
            <a:endParaRPr lang="en-GB" dirty="0">
              <a:effectLst/>
              <a:latin typeface="Futura Medium" panose="020B0602020204020303" pitchFamily="34" charset="-79"/>
              <a:cs typeface="Futura Medium" panose="020B0602020204020303" pitchFamily="34" charset="-79"/>
            </a:endParaRPr>
          </a:p>
        </p:txBody>
      </p:sp>
      <p:pic>
        <p:nvPicPr>
          <p:cNvPr id="3" name="Picture 2">
            <a:extLst>
              <a:ext uri="{FF2B5EF4-FFF2-40B4-BE49-F238E27FC236}">
                <a16:creationId xmlns:a16="http://schemas.microsoft.com/office/drawing/2014/main" id="{614E49FB-BDD1-6A44-A610-3BCC8D8706B7}"/>
              </a:ext>
            </a:extLst>
          </p:cNvPr>
          <p:cNvPicPr>
            <a:picLocks noChangeAspect="1"/>
          </p:cNvPicPr>
          <p:nvPr/>
        </p:nvPicPr>
        <p:blipFill>
          <a:blip r:embed="rId2"/>
          <a:stretch>
            <a:fillRect/>
          </a:stretch>
        </p:blipFill>
        <p:spPr>
          <a:xfrm>
            <a:off x="1574276" y="905103"/>
            <a:ext cx="9191134" cy="3356566"/>
          </a:xfrm>
          <a:prstGeom prst="rect">
            <a:avLst/>
          </a:prstGeom>
        </p:spPr>
      </p:pic>
    </p:spTree>
    <p:extLst>
      <p:ext uri="{BB962C8B-B14F-4D97-AF65-F5344CB8AC3E}">
        <p14:creationId xmlns:p14="http://schemas.microsoft.com/office/powerpoint/2010/main" val="2042074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93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713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874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624679-B15C-3E4D-8C2D-C7E56A2068FF}"/>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45D4F710-2A4F-4941-BE33-50683B2706B9}"/>
              </a:ext>
            </a:extLst>
          </p:cNvPr>
          <p:cNvCxnSpPr>
            <a:cxnSpLocks/>
          </p:cNvCxnSpPr>
          <p:nvPr/>
        </p:nvCxnSpPr>
        <p:spPr>
          <a:xfrm>
            <a:off x="1190259" y="894051"/>
            <a:ext cx="2420207"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4AFBE6E2-BD88-0547-90A3-AF99C8903521}"/>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04DC524-959D-1943-BE38-E95A756CEB1F}"/>
              </a:ext>
            </a:extLst>
          </p:cNvPr>
          <p:cNvSpPr/>
          <p:nvPr/>
        </p:nvSpPr>
        <p:spPr>
          <a:xfrm>
            <a:off x="522791" y="1118981"/>
            <a:ext cx="8489234" cy="4247317"/>
          </a:xfrm>
          <a:prstGeom prst="rect">
            <a:avLst/>
          </a:prstGeom>
        </p:spPr>
        <p:txBody>
          <a:bodyPr wrap="square">
            <a:spAutoFit/>
          </a:bodyPr>
          <a:lstStyle/>
          <a:p>
            <a:r>
              <a:rPr lang="en-GB" dirty="0" err="1">
                <a:latin typeface="Futura Medium" panose="020B0602020204020303" pitchFamily="34" charset="-79"/>
                <a:cs typeface="Futura Medium" panose="020B0602020204020303" pitchFamily="34" charset="-79"/>
              </a:rPr>
              <a:t>Ffeithiau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allweddol</a:t>
            </a:r>
            <a:r>
              <a:rPr lang="en-GB" dirty="0">
                <a:latin typeface="Futura Medium" panose="020B0602020204020303" pitchFamily="34" charset="-79"/>
                <a:cs typeface="Futura Medium" panose="020B0602020204020303" pitchFamily="34" charset="-79"/>
              </a:rPr>
              <a:t> am y </a:t>
            </a:r>
            <a:r>
              <a:rPr lang="en-GB" dirty="0" err="1">
                <a:latin typeface="Futura Medium" panose="020B0602020204020303" pitchFamily="34" charset="-79"/>
                <a:cs typeface="Futura Medium" panose="020B0602020204020303" pitchFamily="34" charset="-79"/>
              </a:rPr>
              <a:t>boblogaeth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heneiddio</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Deyrnas</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Unedig</a:t>
            </a:r>
            <a:r>
              <a:rPr lang="en-GB" dirty="0">
                <a:latin typeface="Futura Medium" panose="020B0602020204020303" pitchFamily="34" charset="-79"/>
                <a:cs typeface="Futura Medium" panose="020B0602020204020303" pitchFamily="34" charset="-79"/>
              </a:rPr>
              <a:t>:</a:t>
            </a:r>
          </a:p>
          <a:p>
            <a:r>
              <a:rPr lang="en-GB" dirty="0" err="1">
                <a:latin typeface="Futura Medium" panose="020B0602020204020303" pitchFamily="34" charset="-79"/>
                <a:cs typeface="Futura Medium" panose="020B0602020204020303" pitchFamily="34" charset="-79"/>
              </a:rPr>
              <a:t>Ym</a:t>
            </a:r>
            <a:r>
              <a:rPr lang="en-GB" dirty="0">
                <a:latin typeface="Futura Medium" panose="020B0602020204020303" pitchFamily="34" charset="-79"/>
                <a:cs typeface="Futura Medium" panose="020B0602020204020303" pitchFamily="34" charset="-79"/>
              </a:rPr>
              <a:t> 1901, y </a:t>
            </a:r>
            <a:r>
              <a:rPr lang="en-GB" dirty="0" err="1">
                <a:latin typeface="Futura Medium" panose="020B0602020204020303" pitchFamily="34" charset="-79"/>
                <a:cs typeface="Futura Medium" panose="020B0602020204020303" pitchFamily="34" charset="-79"/>
              </a:rPr>
              <a:t>disgwyliad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oes</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menywod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oedd</a:t>
            </a:r>
            <a:r>
              <a:rPr lang="en-GB" dirty="0">
                <a:latin typeface="Futura Medium" panose="020B0602020204020303" pitchFamily="34" charset="-79"/>
                <a:cs typeface="Futura Medium" panose="020B0602020204020303" pitchFamily="34" charset="-79"/>
              </a:rPr>
              <a:t> 45, a 49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dynion</a:t>
            </a:r>
            <a:r>
              <a:rPr lang="en-GB" dirty="0">
                <a:latin typeface="Futura Medium" panose="020B0602020204020303" pitchFamily="34" charset="-79"/>
                <a:cs typeface="Futura Medium" panose="020B0602020204020303" pitchFamily="34" charset="-79"/>
              </a:rPr>
              <a:t>.</a:t>
            </a:r>
          </a:p>
          <a:p>
            <a:r>
              <a:rPr lang="en-GB" dirty="0" err="1">
                <a:latin typeface="Futura Medium" panose="020B0602020204020303" pitchFamily="34" charset="-79"/>
                <a:cs typeface="Futura Medium" panose="020B0602020204020303" pitchFamily="34" charset="-79"/>
              </a:rPr>
              <a:t>Ym</a:t>
            </a:r>
            <a:r>
              <a:rPr lang="en-GB" dirty="0">
                <a:latin typeface="Futura Medium" panose="020B0602020204020303" pitchFamily="34" charset="-79"/>
                <a:cs typeface="Futura Medium" panose="020B0602020204020303" pitchFamily="34" charset="-79"/>
              </a:rPr>
              <a:t> 1961, y </a:t>
            </a:r>
            <a:r>
              <a:rPr lang="en-GB" dirty="0" err="1">
                <a:latin typeface="Futura Medium" panose="020B0602020204020303" pitchFamily="34" charset="-79"/>
                <a:cs typeface="Futura Medium" panose="020B0602020204020303" pitchFamily="34" charset="-79"/>
              </a:rPr>
              <a:t>disgwyliad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oes</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menywod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oedd</a:t>
            </a:r>
            <a:r>
              <a:rPr lang="en-GB" dirty="0">
                <a:latin typeface="Futura Medium" panose="020B0602020204020303" pitchFamily="34" charset="-79"/>
                <a:cs typeface="Futura Medium" panose="020B0602020204020303" pitchFamily="34" charset="-79"/>
              </a:rPr>
              <a:t> 76, a 71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dynion</a:t>
            </a:r>
            <a:r>
              <a:rPr lang="en-GB" dirty="0">
                <a:latin typeface="Futura Medium" panose="020B0602020204020303" pitchFamily="34" charset="-79"/>
                <a:cs typeface="Futura Medium" panose="020B0602020204020303" pitchFamily="34" charset="-79"/>
              </a:rPr>
              <a:t>.</a:t>
            </a:r>
          </a:p>
          <a:p>
            <a:r>
              <a:rPr lang="en-GB" dirty="0" err="1">
                <a:latin typeface="Futura Medium" panose="020B0602020204020303" pitchFamily="34" charset="-79"/>
                <a:cs typeface="Futura Medium" panose="020B0602020204020303" pitchFamily="34" charset="-79"/>
              </a:rPr>
              <a:t>Ym</a:t>
            </a:r>
            <a:r>
              <a:rPr lang="en-GB" dirty="0">
                <a:latin typeface="Futura Medium" panose="020B0602020204020303" pitchFamily="34" charset="-79"/>
                <a:cs typeface="Futura Medium" panose="020B0602020204020303" pitchFamily="34" charset="-79"/>
              </a:rPr>
              <a:t> 1998, y </a:t>
            </a:r>
            <a:r>
              <a:rPr lang="en-GB" dirty="0" err="1">
                <a:latin typeface="Futura Medium" panose="020B0602020204020303" pitchFamily="34" charset="-79"/>
                <a:cs typeface="Futura Medium" panose="020B0602020204020303" pitchFamily="34" charset="-79"/>
              </a:rPr>
              <a:t>disgwyliad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oes</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menywod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oedd</a:t>
            </a:r>
            <a:r>
              <a:rPr lang="en-GB" dirty="0">
                <a:latin typeface="Futura Medium" panose="020B0602020204020303" pitchFamily="34" charset="-79"/>
                <a:cs typeface="Futura Medium" panose="020B0602020204020303" pitchFamily="34" charset="-79"/>
              </a:rPr>
              <a:t> 80, a 75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dynion</a:t>
            </a:r>
            <a:r>
              <a:rPr lang="en-GB" dirty="0">
                <a:latin typeface="Futura Medium" panose="020B0602020204020303" pitchFamily="34" charset="-79"/>
                <a:cs typeface="Futura Medium" panose="020B0602020204020303" pitchFamily="34" charset="-79"/>
              </a:rPr>
              <a:t>.</a:t>
            </a:r>
          </a:p>
          <a:p>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2017, y </a:t>
            </a:r>
            <a:r>
              <a:rPr lang="en-GB" dirty="0" err="1">
                <a:latin typeface="Futura Medium" panose="020B0602020204020303" pitchFamily="34" charset="-79"/>
                <a:cs typeface="Futura Medium" panose="020B0602020204020303" pitchFamily="34" charset="-79"/>
              </a:rPr>
              <a:t>disgwyliad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oes</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menywod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oedd</a:t>
            </a:r>
            <a:r>
              <a:rPr lang="en-GB" dirty="0">
                <a:latin typeface="Futura Medium" panose="020B0602020204020303" pitchFamily="34" charset="-79"/>
                <a:cs typeface="Futura Medium" panose="020B0602020204020303" pitchFamily="34" charset="-79"/>
              </a:rPr>
              <a:t> 83, a 79 </a:t>
            </a:r>
            <a:r>
              <a:rPr lang="en-GB" dirty="0" err="1">
                <a:latin typeface="Futura Medium" panose="020B0602020204020303" pitchFamily="34" charset="-79"/>
                <a:cs typeface="Futura Medium" panose="020B0602020204020303" pitchFamily="34" charset="-79"/>
              </a:rPr>
              <a:t>ar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gyfer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dynion</a:t>
            </a:r>
            <a:r>
              <a:rPr lang="en-GB" dirty="0">
                <a:latin typeface="Futura Medium" panose="020B0602020204020303" pitchFamily="34" charset="-79"/>
                <a:cs typeface="Futura Medium" panose="020B0602020204020303" pitchFamily="34" charset="-79"/>
              </a:rPr>
              <a:t>.</a:t>
            </a:r>
          </a:p>
          <a:p>
            <a:endParaRPr lang="en-GB" dirty="0">
              <a:latin typeface="Futura Medium" panose="020B0602020204020303" pitchFamily="34" charset="-79"/>
              <a:cs typeface="Futura Medium" panose="020B0602020204020303" pitchFamily="34" charset="-79"/>
            </a:endParaRPr>
          </a:p>
          <a:p>
            <a:r>
              <a:rPr lang="en-GB" dirty="0">
                <a:latin typeface="Futura Medium" panose="020B0602020204020303" pitchFamily="34" charset="-79"/>
                <a:cs typeface="Futura Medium" panose="020B0602020204020303" pitchFamily="34" charset="-79"/>
              </a:rPr>
              <a:t>Gan </a:t>
            </a:r>
            <a:r>
              <a:rPr lang="en-GB" dirty="0" err="1">
                <a:latin typeface="Futura Medium" panose="020B0602020204020303" pitchFamily="34" charset="-79"/>
                <a:cs typeface="Futura Medium" panose="020B0602020204020303" pitchFamily="34" charset="-79"/>
              </a:rPr>
              <a:t>ddefnyddio’r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ffigurau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uchod</a:t>
            </a:r>
            <a:r>
              <a:rPr lang="en-GB" dirty="0">
                <a:latin typeface="Futura Medium" panose="020B0602020204020303" pitchFamily="34" charset="-79"/>
                <a:cs typeface="Futura Medium" panose="020B0602020204020303" pitchFamily="34" charset="-79"/>
              </a:rPr>
              <a:t>:</a:t>
            </a:r>
          </a:p>
          <a:p>
            <a:r>
              <a:rPr lang="en-GB" dirty="0">
                <a:latin typeface="Futura Medium" panose="020B0602020204020303" pitchFamily="34" charset="-79"/>
                <a:cs typeface="Futura Medium" panose="020B0602020204020303" pitchFamily="34" charset="-79"/>
              </a:rPr>
              <a:t>1. Beth </a:t>
            </a:r>
            <a:r>
              <a:rPr lang="en-GB" dirty="0" err="1">
                <a:latin typeface="Futura Medium" panose="020B0602020204020303" pitchFamily="34" charset="-79"/>
                <a:cs typeface="Futura Medium" panose="020B0602020204020303" pitchFamily="34" charset="-79"/>
              </a:rPr>
              <a:t>yw’r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tueddiadau</a:t>
            </a:r>
            <a:r>
              <a:rPr lang="en-GB" dirty="0">
                <a:latin typeface="Futura Medium" panose="020B0602020204020303" pitchFamily="34" charset="-79"/>
                <a:cs typeface="Futura Medium" panose="020B0602020204020303" pitchFamily="34" charset="-79"/>
              </a:rPr>
              <a:t> o ran </a:t>
            </a:r>
            <a:r>
              <a:rPr lang="en-GB" dirty="0" err="1">
                <a:latin typeface="Futura Medium" panose="020B0602020204020303" pitchFamily="34" charset="-79"/>
                <a:cs typeface="Futura Medium" panose="020B0602020204020303" pitchFamily="34" charset="-79"/>
              </a:rPr>
              <a:t>disgwyliad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oes</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yn</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Deyrnas</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Unedig</a:t>
            </a:r>
            <a:r>
              <a:rPr lang="en-GB" dirty="0">
                <a:latin typeface="Futura Medium" panose="020B0602020204020303" pitchFamily="34" charset="-79"/>
                <a:cs typeface="Futura Medium" panose="020B0602020204020303" pitchFamily="34" charset="-79"/>
              </a:rPr>
              <a:t>?</a:t>
            </a:r>
          </a:p>
          <a:p>
            <a:r>
              <a:rPr lang="en-GB" dirty="0">
                <a:latin typeface="Futura Medium" panose="020B0602020204020303" pitchFamily="34" charset="-79"/>
                <a:cs typeface="Futura Medium" panose="020B0602020204020303" pitchFamily="34" charset="-79"/>
              </a:rPr>
              <a:t>2. Beth </a:t>
            </a:r>
            <a:r>
              <a:rPr lang="en-GB" dirty="0" err="1">
                <a:latin typeface="Futura Medium" panose="020B0602020204020303" pitchFamily="34" charset="-79"/>
                <a:cs typeface="Futura Medium" panose="020B0602020204020303" pitchFamily="34" charset="-79"/>
              </a:rPr>
              <a:t>ydych</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chi’n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credu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digwydd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i’r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rhan</a:t>
            </a:r>
            <a:r>
              <a:rPr lang="en-GB" dirty="0">
                <a:latin typeface="Futura Medium" panose="020B0602020204020303" pitchFamily="34" charset="-79"/>
                <a:cs typeface="Futura Medium" panose="020B0602020204020303" pitchFamily="34" charset="-79"/>
              </a:rPr>
              <a:t> o </a:t>
            </a:r>
            <a:r>
              <a:rPr lang="en-GB" dirty="0" err="1">
                <a:latin typeface="Futura Medium" panose="020B0602020204020303" pitchFamily="34" charset="-79"/>
                <a:cs typeface="Futura Medium" panose="020B0602020204020303" pitchFamily="34" charset="-79"/>
              </a:rPr>
              <a:t>fywyd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unigolyn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cael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ei</a:t>
            </a:r>
            <a:r>
              <a:rPr lang="en-GB" dirty="0">
                <a:latin typeface="Futura Medium" panose="020B0602020204020303" pitchFamily="34" charset="-79"/>
                <a:cs typeface="Futura Medium" panose="020B0602020204020303" pitchFamily="34" charset="-79"/>
              </a:rPr>
              <a:t>  </a:t>
            </a:r>
          </a:p>
          <a:p>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threulio’n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gweithio</a:t>
            </a:r>
            <a:r>
              <a:rPr lang="en-GB" dirty="0">
                <a:latin typeface="Futura Medium" panose="020B0602020204020303" pitchFamily="34" charset="-79"/>
                <a:cs typeface="Futura Medium" panose="020B0602020204020303" pitchFamily="34" charset="-79"/>
              </a:rPr>
              <a:t>?</a:t>
            </a:r>
          </a:p>
          <a:p>
            <a:r>
              <a:rPr lang="en-GB" dirty="0">
                <a:latin typeface="Futura Medium" panose="020B0602020204020303" pitchFamily="34" charset="-79"/>
                <a:cs typeface="Futura Medium" panose="020B0602020204020303" pitchFamily="34" charset="-79"/>
              </a:rPr>
              <a:t>3. Beth </a:t>
            </a:r>
            <a:r>
              <a:rPr lang="en-GB" dirty="0" err="1">
                <a:latin typeface="Futura Medium" panose="020B0602020204020303" pitchFamily="34" charset="-79"/>
                <a:cs typeface="Futura Medium" panose="020B0602020204020303" pitchFamily="34" charset="-79"/>
              </a:rPr>
              <a:t>yw</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goblygiadau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ariannol</a:t>
            </a:r>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tueddiadau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hyn</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i</a:t>
            </a:r>
            <a:r>
              <a:rPr lang="en-GB" dirty="0">
                <a:latin typeface="Futura Medium" panose="020B0602020204020303" pitchFamily="34" charset="-79"/>
                <a:cs typeface="Futura Medium" panose="020B0602020204020303" pitchFamily="34" charset="-79"/>
              </a:rPr>
              <a:t> bob un </a:t>
            </a:r>
            <a:r>
              <a:rPr lang="en-GB" dirty="0" err="1">
                <a:latin typeface="Futura Medium" panose="020B0602020204020303" pitchFamily="34" charset="-79"/>
                <a:cs typeface="Futura Medium" panose="020B0602020204020303" pitchFamily="34" charset="-79"/>
              </a:rPr>
              <a:t>o’r</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grwpiau</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isod</a:t>
            </a:r>
            <a:r>
              <a:rPr lang="en-GB" dirty="0">
                <a:latin typeface="Futura Medium" panose="020B0602020204020303" pitchFamily="34" charset="-79"/>
                <a:cs typeface="Futura Medium" panose="020B0602020204020303" pitchFamily="34" charset="-79"/>
              </a:rPr>
              <a:t>:</a:t>
            </a:r>
          </a:p>
          <a:p>
            <a:r>
              <a:rPr lang="en-GB" dirty="0">
                <a:latin typeface="Futura Medium" panose="020B0602020204020303" pitchFamily="34" charset="-79"/>
                <a:cs typeface="Futura Medium" panose="020B0602020204020303" pitchFamily="34" charset="-79"/>
              </a:rPr>
              <a:t>• Y </a:t>
            </a:r>
            <a:r>
              <a:rPr lang="en-GB" dirty="0" err="1">
                <a:latin typeface="Futura Medium" panose="020B0602020204020303" pitchFamily="34" charset="-79"/>
                <a:cs typeface="Futura Medium" panose="020B0602020204020303" pitchFamily="34" charset="-79"/>
              </a:rPr>
              <a:t>llywodraeth</a:t>
            </a:r>
            <a:endParaRPr lang="en-GB" dirty="0">
              <a:latin typeface="Futura Medium" panose="020B0602020204020303" pitchFamily="34" charset="-79"/>
              <a:cs typeface="Futura Medium" panose="020B0602020204020303" pitchFamily="34" charset="-79"/>
            </a:endParaRPr>
          </a:p>
          <a:p>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Pobl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sy’n</a:t>
            </a:r>
            <a:r>
              <a:rPr lang="en-GB" dirty="0">
                <a:latin typeface="Futura Medium" panose="020B0602020204020303" pitchFamily="34" charset="-79"/>
                <a:cs typeface="Futura Medium" panose="020B0602020204020303" pitchFamily="34" charset="-79"/>
              </a:rPr>
              <a:t> dal </a:t>
            </a:r>
            <a:r>
              <a:rPr lang="en-GB" dirty="0" err="1">
                <a:latin typeface="Futura Medium" panose="020B0602020204020303" pitchFamily="34" charset="-79"/>
                <a:cs typeface="Futura Medium" panose="020B0602020204020303" pitchFamily="34" charset="-79"/>
              </a:rPr>
              <a:t>i</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weithio</a:t>
            </a:r>
            <a:endParaRPr lang="en-GB" dirty="0">
              <a:latin typeface="Futura Medium" panose="020B0602020204020303" pitchFamily="34" charset="-79"/>
              <a:cs typeface="Futura Medium" panose="020B0602020204020303" pitchFamily="34" charset="-79"/>
            </a:endParaRPr>
          </a:p>
          <a:p>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Pobl</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sydd</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wedi</a:t>
            </a:r>
            <a:r>
              <a:rPr lang="en-GB" dirty="0">
                <a:latin typeface="Futura Medium" panose="020B0602020204020303" pitchFamily="34" charset="-79"/>
                <a:cs typeface="Futura Medium" panose="020B0602020204020303" pitchFamily="34" charset="-79"/>
              </a:rPr>
              <a:t> </a:t>
            </a:r>
            <a:r>
              <a:rPr lang="en-GB" dirty="0" err="1">
                <a:latin typeface="Futura Medium" panose="020B0602020204020303" pitchFamily="34" charset="-79"/>
                <a:cs typeface="Futura Medium" panose="020B0602020204020303" pitchFamily="34" charset="-79"/>
              </a:rPr>
              <a:t>ymddeol</a:t>
            </a:r>
            <a:endParaRPr lang="en-GB" dirty="0">
              <a:latin typeface="Futura Medium" panose="020B0602020204020303" pitchFamily="34" charset="-79"/>
              <a:cs typeface="Futura Medium" panose="020B0602020204020303" pitchFamily="34" charset="-79"/>
            </a:endParaRPr>
          </a:p>
          <a:p>
            <a:endParaRPr lang="en-GB" dirty="0">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0501213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62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59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930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5192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986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FC0595-DF11-7645-BF87-CAC467BE64EA}"/>
              </a:ext>
            </a:extLst>
          </p:cNvPr>
          <p:cNvSpPr txBox="1"/>
          <p:nvPr/>
        </p:nvSpPr>
        <p:spPr>
          <a:xfrm>
            <a:off x="8271190" y="500700"/>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ADDEA047-3BB3-5849-A9D7-2525F016FA28}"/>
              </a:ext>
            </a:extLst>
          </p:cNvPr>
          <p:cNvCxnSpPr>
            <a:cxnSpLocks/>
          </p:cNvCxnSpPr>
          <p:nvPr/>
        </p:nvCxnSpPr>
        <p:spPr>
          <a:xfrm>
            <a:off x="8365517" y="922820"/>
            <a:ext cx="2437601"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E453128-5335-7241-A152-1A3F2547156B}"/>
              </a:ext>
            </a:extLst>
          </p:cNvPr>
          <p:cNvPicPr>
            <a:picLocks noChangeAspect="1"/>
          </p:cNvPicPr>
          <p:nvPr/>
        </p:nvPicPr>
        <p:blipFill>
          <a:blip r:embed="rId2"/>
          <a:stretch>
            <a:fillRect/>
          </a:stretch>
        </p:blipFill>
        <p:spPr>
          <a:xfrm>
            <a:off x="7698049" y="411249"/>
            <a:ext cx="602958" cy="602958"/>
          </a:xfrm>
          <a:prstGeom prst="rect">
            <a:avLst/>
          </a:prstGeom>
        </p:spPr>
      </p:pic>
      <p:sp>
        <p:nvSpPr>
          <p:cNvPr id="5" name="Rectangle 4">
            <a:extLst>
              <a:ext uri="{FF2B5EF4-FFF2-40B4-BE49-F238E27FC236}">
                <a16:creationId xmlns:a16="http://schemas.microsoft.com/office/drawing/2014/main" id="{EC9F0515-8D57-C241-A043-B53C5C6D71EB}"/>
              </a:ext>
            </a:extLst>
          </p:cNvPr>
          <p:cNvSpPr/>
          <p:nvPr/>
        </p:nvSpPr>
        <p:spPr>
          <a:xfrm>
            <a:off x="7653736" y="1166842"/>
            <a:ext cx="4356012" cy="2862322"/>
          </a:xfrm>
          <a:prstGeom prst="rect">
            <a:avLst/>
          </a:prstGeom>
        </p:spPr>
        <p:txBody>
          <a:bodyPr wrap="square">
            <a:spAutoFit/>
          </a:bodyPr>
          <a:lstStyle/>
          <a:p>
            <a:r>
              <a:rPr lang="en-GB" dirty="0" err="1">
                <a:solidFill>
                  <a:srgbClr val="00303C"/>
                </a:solidFill>
                <a:latin typeface="Futura" panose="020B0602020204020303" pitchFamily="34" charset="-79"/>
                <a:cs typeface="Futura" panose="020B0602020204020303" pitchFamily="34" charset="-79"/>
              </a:rPr>
              <a:t>Dewch</a:t>
            </a:r>
            <a:r>
              <a:rPr lang="en-GB" dirty="0">
                <a:solidFill>
                  <a:srgbClr val="00303C"/>
                </a:solidFill>
                <a:latin typeface="Futura" panose="020B0602020204020303" pitchFamily="34" charset="-79"/>
                <a:cs typeface="Futura" panose="020B0602020204020303" pitchFamily="34" charset="-79"/>
              </a:rPr>
              <a:t> o </a:t>
            </a:r>
            <a:r>
              <a:rPr lang="en-GB" dirty="0" err="1">
                <a:solidFill>
                  <a:srgbClr val="00303C"/>
                </a:solidFill>
                <a:latin typeface="Futura" panose="020B0602020204020303" pitchFamily="34" charset="-79"/>
                <a:cs typeface="Futura" panose="020B0602020204020303" pitchFamily="34" charset="-79"/>
              </a:rPr>
              <a:t>hyd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i’r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cyfraddau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presennol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ar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gyfer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Isafswm</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Cyflog</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Cenedlaethol</a:t>
            </a:r>
            <a:r>
              <a:rPr lang="en-GB" dirty="0">
                <a:solidFill>
                  <a:srgbClr val="00303C"/>
                </a:solidFill>
                <a:latin typeface="Futura" panose="020B0602020204020303" pitchFamily="34" charset="-79"/>
                <a:cs typeface="Futura" panose="020B0602020204020303" pitchFamily="34" charset="-79"/>
              </a:rPr>
              <a:t>, y </a:t>
            </a:r>
            <a:r>
              <a:rPr lang="en-GB" dirty="0" err="1">
                <a:solidFill>
                  <a:srgbClr val="00303C"/>
                </a:solidFill>
                <a:latin typeface="Futura" panose="020B0602020204020303" pitchFamily="34" charset="-79"/>
                <a:cs typeface="Futura" panose="020B0602020204020303" pitchFamily="34" charset="-79"/>
              </a:rPr>
              <a:t>Cyflog</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Byw</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Cenedlaethol</a:t>
            </a:r>
            <a:r>
              <a:rPr lang="en-GB" dirty="0">
                <a:solidFill>
                  <a:srgbClr val="00303C"/>
                </a:solidFill>
                <a:latin typeface="Futura" panose="020B0602020204020303" pitchFamily="34" charset="-79"/>
                <a:cs typeface="Futura" panose="020B0602020204020303" pitchFamily="34" charset="-79"/>
              </a:rPr>
              <a:t> a </a:t>
            </a:r>
            <a:r>
              <a:rPr lang="en-GB" dirty="0" err="1">
                <a:solidFill>
                  <a:srgbClr val="00303C"/>
                </a:solidFill>
                <a:latin typeface="Futura" panose="020B0602020204020303" pitchFamily="34" charset="-79"/>
                <a:cs typeface="Futura" panose="020B0602020204020303" pitchFamily="34" charset="-79"/>
              </a:rPr>
              <a:t>Chyflog</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Byw</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Gwirfoddol</a:t>
            </a:r>
            <a:r>
              <a:rPr lang="en-GB" dirty="0">
                <a:solidFill>
                  <a:srgbClr val="00303C"/>
                </a:solidFill>
                <a:latin typeface="Futura" panose="020B0602020204020303" pitchFamily="34" charset="-79"/>
                <a:cs typeface="Futura" panose="020B0602020204020303" pitchFamily="34" charset="-79"/>
              </a:rPr>
              <a:t> y </a:t>
            </a:r>
            <a:r>
              <a:rPr lang="en-GB" dirty="0" err="1">
                <a:solidFill>
                  <a:srgbClr val="00303C"/>
                </a:solidFill>
                <a:latin typeface="Futura" panose="020B0602020204020303" pitchFamily="34" charset="-79"/>
                <a:cs typeface="Futura" panose="020B0602020204020303" pitchFamily="34" charset="-79"/>
              </a:rPr>
              <a:t>Deyrnas</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Unedig</a:t>
            </a:r>
            <a:r>
              <a:rPr lang="en-GB" dirty="0">
                <a:solidFill>
                  <a:srgbClr val="00303C"/>
                </a:solidFill>
                <a:latin typeface="Futura" panose="020B0602020204020303" pitchFamily="34" charset="-79"/>
                <a:cs typeface="Futura" panose="020B0602020204020303" pitchFamily="34" charset="-79"/>
              </a:rPr>
              <a:t>.</a:t>
            </a:r>
          </a:p>
          <a:p>
            <a:endParaRPr lang="en-GB" dirty="0">
              <a:solidFill>
                <a:srgbClr val="00303C"/>
              </a:solidFill>
              <a:latin typeface="Futura" panose="020B0602020204020303" pitchFamily="34" charset="-79"/>
              <a:cs typeface="Futura" panose="020B0602020204020303" pitchFamily="34" charset="-79"/>
            </a:endParaRPr>
          </a:p>
          <a:p>
            <a:r>
              <a:rPr lang="en-GB" dirty="0" err="1">
                <a:solidFill>
                  <a:srgbClr val="00303C"/>
                </a:solidFill>
                <a:latin typeface="Futura" panose="020B0602020204020303" pitchFamily="34" charset="-79"/>
                <a:cs typeface="Futura" panose="020B0602020204020303" pitchFamily="34" charset="-79"/>
              </a:rPr>
              <a:t>Mewn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parau</a:t>
            </a:r>
            <a:r>
              <a:rPr lang="en-GB" dirty="0">
                <a:solidFill>
                  <a:srgbClr val="00303C"/>
                </a:solidFill>
                <a:latin typeface="Futura" panose="020B0602020204020303" pitchFamily="34" charset="-79"/>
                <a:cs typeface="Futura" panose="020B0602020204020303" pitchFamily="34" charset="-79"/>
              </a:rPr>
              <a:t> neu </a:t>
            </a:r>
            <a:r>
              <a:rPr lang="en-GB" dirty="0" err="1">
                <a:solidFill>
                  <a:srgbClr val="00303C"/>
                </a:solidFill>
                <a:latin typeface="Futura" panose="020B0602020204020303" pitchFamily="34" charset="-79"/>
                <a:cs typeface="Futura" panose="020B0602020204020303" pitchFamily="34" charset="-79"/>
              </a:rPr>
              <a:t>grwpiau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bach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trafodwch</a:t>
            </a:r>
            <a:r>
              <a:rPr lang="en-GB" dirty="0">
                <a:solidFill>
                  <a:srgbClr val="00303C"/>
                </a:solidFill>
                <a:latin typeface="Futura" panose="020B0602020204020303" pitchFamily="34" charset="-79"/>
                <a:cs typeface="Futura" panose="020B0602020204020303" pitchFamily="34" charset="-79"/>
              </a:rPr>
              <a:t> pam </a:t>
            </a:r>
            <a:r>
              <a:rPr lang="en-GB" dirty="0" err="1">
                <a:solidFill>
                  <a:srgbClr val="00303C"/>
                </a:solidFill>
                <a:latin typeface="Futura" panose="020B0602020204020303" pitchFamily="34" charset="-79"/>
                <a:cs typeface="Futura" panose="020B0602020204020303" pitchFamily="34" charset="-79"/>
              </a:rPr>
              <a:t>rydych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credu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nad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yw’r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llywodraeth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wedi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gwneud</a:t>
            </a:r>
            <a:r>
              <a:rPr lang="en-GB" dirty="0">
                <a:solidFill>
                  <a:srgbClr val="00303C"/>
                </a:solidFill>
                <a:latin typeface="Futura" panose="020B0602020204020303" pitchFamily="34" charset="-79"/>
                <a:cs typeface="Futura" panose="020B0602020204020303" pitchFamily="34" charset="-79"/>
              </a:rPr>
              <a:t> y </a:t>
            </a:r>
            <a:r>
              <a:rPr lang="en-GB" dirty="0" err="1">
                <a:solidFill>
                  <a:srgbClr val="00303C"/>
                </a:solidFill>
                <a:latin typeface="Futura" panose="020B0602020204020303" pitchFamily="34" charset="-79"/>
                <a:cs typeface="Futura" panose="020B0602020204020303" pitchFamily="34" charset="-79"/>
              </a:rPr>
              <a:t>Cyflog</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Byw</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Cenedlaethol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yr</a:t>
            </a:r>
            <a:r>
              <a:rPr lang="en-GB" dirty="0">
                <a:solidFill>
                  <a:srgbClr val="00303C"/>
                </a:solidFill>
                <a:latin typeface="Futura" panose="020B0602020204020303" pitchFamily="34" charset="-79"/>
                <a:cs typeface="Futura" panose="020B0602020204020303" pitchFamily="34" charset="-79"/>
              </a:rPr>
              <a:t> un </a:t>
            </a:r>
            <a:r>
              <a:rPr lang="en-GB" dirty="0" err="1">
                <a:solidFill>
                  <a:srgbClr val="00303C"/>
                </a:solidFill>
                <a:latin typeface="Futura" panose="020B0602020204020303" pitchFamily="34" charset="-79"/>
                <a:cs typeface="Futura" panose="020B0602020204020303" pitchFamily="34" charset="-79"/>
              </a:rPr>
              <a:t>peth</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â’r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Cyflog</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Byw</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Gwirfoddol</a:t>
            </a:r>
            <a:r>
              <a:rPr lang="en-GB" dirty="0">
                <a:solidFill>
                  <a:srgbClr val="00303C"/>
                </a:solidFill>
                <a:latin typeface="Futura" panose="020B0602020204020303" pitchFamily="34" charset="-79"/>
                <a:cs typeface="Futura" panose="020B0602020204020303" pitchFamily="34" charset="-79"/>
              </a:rPr>
              <a:t>.</a:t>
            </a:r>
          </a:p>
        </p:txBody>
      </p:sp>
    </p:spTree>
    <p:extLst>
      <p:ext uri="{BB962C8B-B14F-4D97-AF65-F5344CB8AC3E}">
        <p14:creationId xmlns:p14="http://schemas.microsoft.com/office/powerpoint/2010/main" val="22780579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9E56D7-1290-484C-9A2C-CE5129A34100}"/>
              </a:ext>
            </a:extLst>
          </p:cNvPr>
          <p:cNvSpPr txBox="1"/>
          <p:nvPr/>
        </p:nvSpPr>
        <p:spPr>
          <a:xfrm>
            <a:off x="1076054" y="1789187"/>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GWEITHGAREDD</a:t>
            </a:r>
          </a:p>
        </p:txBody>
      </p:sp>
      <p:cxnSp>
        <p:nvCxnSpPr>
          <p:cNvPr id="3" name="Straight Connector 2">
            <a:extLst>
              <a:ext uri="{FF2B5EF4-FFF2-40B4-BE49-F238E27FC236}">
                <a16:creationId xmlns:a16="http://schemas.microsoft.com/office/drawing/2014/main" id="{F8FD9773-A1A4-3B4F-937A-B7D1FC5F568C}"/>
              </a:ext>
            </a:extLst>
          </p:cNvPr>
          <p:cNvCxnSpPr>
            <a:cxnSpLocks/>
          </p:cNvCxnSpPr>
          <p:nvPr/>
        </p:nvCxnSpPr>
        <p:spPr>
          <a:xfrm>
            <a:off x="1170381" y="2211307"/>
            <a:ext cx="2402378"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E0031D5-F891-604A-A87E-FB7D95A037C4}"/>
              </a:ext>
            </a:extLst>
          </p:cNvPr>
          <p:cNvPicPr>
            <a:picLocks noChangeAspect="1"/>
          </p:cNvPicPr>
          <p:nvPr/>
        </p:nvPicPr>
        <p:blipFill>
          <a:blip r:embed="rId2"/>
          <a:stretch>
            <a:fillRect/>
          </a:stretch>
        </p:blipFill>
        <p:spPr>
          <a:xfrm>
            <a:off x="502913" y="1699736"/>
            <a:ext cx="602958" cy="602958"/>
          </a:xfrm>
          <a:prstGeom prst="rect">
            <a:avLst/>
          </a:prstGeom>
        </p:spPr>
      </p:pic>
      <p:sp>
        <p:nvSpPr>
          <p:cNvPr id="5" name="Rectangle 4">
            <a:extLst>
              <a:ext uri="{FF2B5EF4-FFF2-40B4-BE49-F238E27FC236}">
                <a16:creationId xmlns:a16="http://schemas.microsoft.com/office/drawing/2014/main" id="{52391D29-3D31-FB4F-A3AD-F697B8155EFC}"/>
              </a:ext>
            </a:extLst>
          </p:cNvPr>
          <p:cNvSpPr/>
          <p:nvPr/>
        </p:nvSpPr>
        <p:spPr>
          <a:xfrm>
            <a:off x="436766" y="2392145"/>
            <a:ext cx="3817182" cy="3139321"/>
          </a:xfrm>
          <a:prstGeom prst="rect">
            <a:avLst/>
          </a:prstGeom>
        </p:spPr>
        <p:txBody>
          <a:bodyPr wrap="square">
            <a:spAutoFit/>
          </a:bodyPr>
          <a:lstStyle/>
          <a:p>
            <a:r>
              <a:rPr lang="en-GB" dirty="0" err="1">
                <a:solidFill>
                  <a:srgbClr val="00303C"/>
                </a:solidFill>
                <a:latin typeface="Futura" panose="020B0602020204020303" pitchFamily="34" charset="-79"/>
                <a:cs typeface="Futura" panose="020B0602020204020303" pitchFamily="34" charset="-79"/>
              </a:rPr>
              <a:t>Crëwch</a:t>
            </a:r>
            <a:r>
              <a:rPr lang="en-GB" dirty="0">
                <a:solidFill>
                  <a:srgbClr val="00303C"/>
                </a:solidFill>
                <a:latin typeface="Futura" panose="020B0602020204020303" pitchFamily="34" charset="-79"/>
                <a:cs typeface="Futura" panose="020B0602020204020303" pitchFamily="34" charset="-79"/>
              </a:rPr>
              <a:t> flog </a:t>
            </a:r>
            <a:r>
              <a:rPr lang="en-GB" dirty="0" err="1">
                <a:solidFill>
                  <a:srgbClr val="00303C"/>
                </a:solidFill>
                <a:latin typeface="Futura" panose="020B0602020204020303" pitchFamily="34" charset="-79"/>
                <a:cs typeface="Futura" panose="020B0602020204020303" pitchFamily="34" charset="-79"/>
              </a:rPr>
              <a:t>ar-lein</a:t>
            </a:r>
            <a:r>
              <a:rPr lang="en-GB" dirty="0">
                <a:solidFill>
                  <a:srgbClr val="00303C"/>
                </a:solidFill>
                <a:latin typeface="Futura" panose="020B0602020204020303" pitchFamily="34" charset="-79"/>
                <a:cs typeface="Futura" panose="020B0602020204020303" pitchFamily="34" charset="-79"/>
              </a:rPr>
              <a:t> (neu </a:t>
            </a:r>
            <a:r>
              <a:rPr lang="en-GB" dirty="0" err="1">
                <a:solidFill>
                  <a:srgbClr val="00303C"/>
                </a:solidFill>
                <a:latin typeface="Futura" panose="020B0602020204020303" pitchFamily="34" charset="-79"/>
                <a:cs typeface="Futura" panose="020B0602020204020303" pitchFamily="34" charset="-79"/>
              </a:rPr>
              <a:t>ffilmiwch</a:t>
            </a:r>
            <a:r>
              <a:rPr lang="en-GB" dirty="0">
                <a:solidFill>
                  <a:srgbClr val="00303C"/>
                </a:solidFill>
                <a:latin typeface="Futura" panose="020B0602020204020303" pitchFamily="34" charset="-79"/>
                <a:cs typeface="Futura" panose="020B0602020204020303" pitchFamily="34" charset="-79"/>
              </a:rPr>
              <a:t> flog </a:t>
            </a:r>
            <a:r>
              <a:rPr lang="en-GB" dirty="0" err="1">
                <a:solidFill>
                  <a:srgbClr val="00303C"/>
                </a:solidFill>
                <a:latin typeface="Futura" panose="020B0602020204020303" pitchFamily="34" charset="-79"/>
                <a:cs typeface="Futura" panose="020B0602020204020303" pitchFamily="34" charset="-79"/>
              </a:rPr>
              <a:t>fideo</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ar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gyfer</a:t>
            </a:r>
            <a:r>
              <a:rPr lang="en-GB" dirty="0">
                <a:solidFill>
                  <a:srgbClr val="00303C"/>
                </a:solidFill>
                <a:latin typeface="Futura" panose="020B0602020204020303" pitchFamily="34" charset="-79"/>
                <a:cs typeface="Futura" panose="020B0602020204020303" pitchFamily="34" charset="-79"/>
              </a:rPr>
              <a:t> person </a:t>
            </a:r>
            <a:r>
              <a:rPr lang="en-GB" dirty="0" err="1">
                <a:solidFill>
                  <a:srgbClr val="00303C"/>
                </a:solidFill>
                <a:latin typeface="Futura" panose="020B0602020204020303" pitchFamily="34" charset="-79"/>
                <a:cs typeface="Futura" panose="020B0602020204020303" pitchFamily="34" charset="-79"/>
              </a:rPr>
              <a:t>ifanc</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sydd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wedi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cael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swydd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amser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llawn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gyntaf</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ddiweddar</a:t>
            </a:r>
            <a:r>
              <a:rPr lang="en-GB" dirty="0">
                <a:solidFill>
                  <a:srgbClr val="00303C"/>
                </a:solidFill>
                <a:latin typeface="Futura" panose="020B0602020204020303" pitchFamily="34" charset="-79"/>
                <a:cs typeface="Futura" panose="020B0602020204020303" pitchFamily="34" charset="-79"/>
              </a:rPr>
              <a:t>. </a:t>
            </a:r>
          </a:p>
          <a:p>
            <a:endParaRPr lang="en-GB" dirty="0">
              <a:solidFill>
                <a:srgbClr val="00303C"/>
              </a:solidFill>
              <a:latin typeface="Futura" panose="020B0602020204020303" pitchFamily="34" charset="-79"/>
              <a:cs typeface="Futura" panose="020B0602020204020303" pitchFamily="34" charset="-79"/>
            </a:endParaRPr>
          </a:p>
          <a:p>
            <a:r>
              <a:rPr lang="en-GB" dirty="0" err="1">
                <a:solidFill>
                  <a:srgbClr val="00303C"/>
                </a:solidFill>
                <a:latin typeface="Futura" panose="020B0602020204020303" pitchFamily="34" charset="-79"/>
                <a:cs typeface="Futura" panose="020B0602020204020303" pitchFamily="34" charset="-79"/>
              </a:rPr>
              <a:t>Crynhowch</a:t>
            </a:r>
            <a:r>
              <a:rPr lang="en-GB" dirty="0">
                <a:solidFill>
                  <a:srgbClr val="00303C"/>
                </a:solidFill>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dirty="0">
                <a:solidFill>
                  <a:srgbClr val="00303C"/>
                </a:solidFill>
                <a:latin typeface="Futura" panose="020B0602020204020303" pitchFamily="34" charset="-79"/>
                <a:cs typeface="Futura" panose="020B0602020204020303" pitchFamily="34" charset="-79"/>
              </a:rPr>
              <a:t>Y </a:t>
            </a:r>
            <a:r>
              <a:rPr lang="en-GB" dirty="0" err="1">
                <a:solidFill>
                  <a:srgbClr val="00303C"/>
                </a:solidFill>
                <a:latin typeface="Futura" panose="020B0602020204020303" pitchFamily="34" charset="-79"/>
                <a:cs typeface="Futura" panose="020B0602020204020303" pitchFamily="34" charset="-79"/>
              </a:rPr>
              <a:t>didyniadau</a:t>
            </a:r>
            <a:r>
              <a:rPr lang="en-GB" dirty="0">
                <a:solidFill>
                  <a:srgbClr val="00303C"/>
                </a:solidFill>
                <a:latin typeface="Futura" panose="020B0602020204020303" pitchFamily="34" charset="-79"/>
                <a:cs typeface="Futura" panose="020B0602020204020303" pitchFamily="34" charset="-79"/>
              </a:rPr>
              <a:t> a </a:t>
            </a:r>
            <a:r>
              <a:rPr lang="en-GB" dirty="0" err="1">
                <a:solidFill>
                  <a:srgbClr val="00303C"/>
                </a:solidFill>
                <a:latin typeface="Futura" panose="020B0602020204020303" pitchFamily="34" charset="-79"/>
                <a:cs typeface="Futura" panose="020B0602020204020303" pitchFamily="34" charset="-79"/>
              </a:rPr>
              <a:t>fydd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cael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gwneud</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o’i</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incwm</a:t>
            </a:r>
            <a:r>
              <a:rPr lang="en-GB" dirty="0">
                <a:solidFill>
                  <a:srgbClr val="00303C"/>
                </a:solidFill>
                <a:latin typeface="Futura" panose="020B0602020204020303" pitchFamily="34" charset="-79"/>
                <a:cs typeface="Futura" panose="020B0602020204020303" pitchFamily="34" charset="-79"/>
              </a:rPr>
              <a:t>.</a:t>
            </a:r>
          </a:p>
          <a:p>
            <a:pPr marL="285750" indent="-285750">
              <a:buFont typeface="Arial" panose="020B0604020202020204" pitchFamily="34" charset="0"/>
              <a:buChar char="•"/>
            </a:pPr>
            <a:r>
              <a:rPr lang="en-GB" dirty="0" err="1">
                <a:solidFill>
                  <a:srgbClr val="00303C"/>
                </a:solidFill>
                <a:latin typeface="Futura" panose="020B0602020204020303" pitchFamily="34" charset="-79"/>
                <a:cs typeface="Futura" panose="020B0602020204020303" pitchFamily="34" charset="-79"/>
              </a:rPr>
              <a:t>Ble</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mae’r</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didyniadau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hyn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yn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mynd</a:t>
            </a:r>
            <a:r>
              <a:rPr lang="en-GB" dirty="0">
                <a:solidFill>
                  <a:srgbClr val="00303C"/>
                </a:solidFill>
                <a:latin typeface="Futura" panose="020B0602020204020303" pitchFamily="34" charset="-79"/>
                <a:cs typeface="Futura" panose="020B0602020204020303" pitchFamily="34" charset="-79"/>
              </a:rPr>
              <a:t> a </a:t>
            </a:r>
            <a:r>
              <a:rPr lang="en-GB" dirty="0" err="1">
                <a:solidFill>
                  <a:srgbClr val="00303C"/>
                </a:solidFill>
                <a:latin typeface="Futura" panose="020B0602020204020303" pitchFamily="34" charset="-79"/>
                <a:cs typeface="Futura" panose="020B0602020204020303" pitchFamily="34" charset="-79"/>
              </a:rPr>
              <a:t>sut</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maen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nhw’n</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cael</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eu</a:t>
            </a:r>
            <a:r>
              <a:rPr lang="en-GB" dirty="0">
                <a:solidFill>
                  <a:srgbClr val="00303C"/>
                </a:solidFill>
                <a:latin typeface="Futura" panose="020B0602020204020303" pitchFamily="34" charset="-79"/>
                <a:cs typeface="Futura" panose="020B0602020204020303" pitchFamily="34" charset="-79"/>
              </a:rPr>
              <a:t> </a:t>
            </a:r>
            <a:r>
              <a:rPr lang="en-GB" dirty="0" err="1">
                <a:solidFill>
                  <a:srgbClr val="00303C"/>
                </a:solidFill>
                <a:latin typeface="Futura" panose="020B0602020204020303" pitchFamily="34" charset="-79"/>
                <a:cs typeface="Futura" panose="020B0602020204020303" pitchFamily="34" charset="-79"/>
              </a:rPr>
              <a:t>gwario</a:t>
            </a:r>
            <a:endParaRPr lang="en-GB" dirty="0">
              <a:solidFill>
                <a:srgbClr val="00303C"/>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39912485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638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0191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254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791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285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487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45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0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FED70367EDF0429C7D72D2B9E6CD15" ma:contentTypeVersion="12" ma:contentTypeDescription="Create a new document." ma:contentTypeScope="" ma:versionID="59d02ed0bebd079d3c46a4a402024b63">
  <xsd:schema xmlns:xsd="http://www.w3.org/2001/XMLSchema" xmlns:xs="http://www.w3.org/2001/XMLSchema" xmlns:p="http://schemas.microsoft.com/office/2006/metadata/properties" xmlns:ns3="ad2764ca-0826-48b4-bf14-962cadcbcdea" xmlns:ns4="e84f4d98-5b50-4433-a4a3-32a81decaf38" targetNamespace="http://schemas.microsoft.com/office/2006/metadata/properties" ma:root="true" ma:fieldsID="6fe24759a8098fa2dc6d7b560b0d8d21" ns3:_="" ns4:_="">
    <xsd:import namespace="ad2764ca-0826-48b4-bf14-962cadcbcdea"/>
    <xsd:import namespace="e84f4d98-5b50-4433-a4a3-32a81decaf3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2764ca-0826-48b4-bf14-962cadcbcd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4f4d98-5b50-4433-a4a3-32a81decaf3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035265-0C77-401D-AD8E-CB287AAB3A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2764ca-0826-48b4-bf14-962cadcbcdea"/>
    <ds:schemaRef ds:uri="e84f4d98-5b50-4433-a4a3-32a81deca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882BEDE4-0827-4AE3-8E37-B09D42B3DA00}">
  <ds:schemaRefs>
    <ds:schemaRef ds:uri="http://schemas.microsoft.com/office/2006/documentManagement/types"/>
    <ds:schemaRef ds:uri="e84f4d98-5b50-4433-a4a3-32a81decaf38"/>
    <ds:schemaRef ds:uri="http://schemas.microsoft.com/office/2006/metadata/properties"/>
    <ds:schemaRef ds:uri="http://purl.org/dc/terms/"/>
    <ds:schemaRef ds:uri="http://purl.org/dc/dcmitype/"/>
    <ds:schemaRef ds:uri="ad2764ca-0826-48b4-bf14-962cadcbcdea"/>
    <ds:schemaRef ds:uri="http://www.w3.org/XML/1998/namespace"/>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2290</TotalTime>
  <Words>733</Words>
  <Application>Microsoft Office PowerPoint</Application>
  <PresentationFormat>Widescreen</PresentationFormat>
  <Paragraphs>113</Paragraphs>
  <Slides>66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150</cp:revision>
  <dcterms:created xsi:type="dcterms:W3CDTF">2020-11-11T10:55:19Z</dcterms:created>
  <dcterms:modified xsi:type="dcterms:W3CDTF">2021-10-04T08:42:13Z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0x01010058FED70367EDF0429C7D72D2B9E6CD15</vt:lpwstr>
  </property>
</Properties>
</file>